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  <p:sldId id="257" r:id="rId13"/>
    <p:sldId id="258" r:id="rId14"/>
    <p:sldId id="259" r:id="rId15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F1BEFF69-1761-4FEA-BD0F-DB6CA281F2C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6EAFFAE0-91C5-412F-8AF2-813BA08969F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5C0FA22-25FB-43D8-8C84-B5E4A441786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9B41168-75BB-47AF-8A46-073A2F00301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58D79EC8-8AC8-473D-8EC6-E6140EC1B52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7351B76-91CB-476B-9DA3-C3C8133D6AE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48ABF4C0-1E20-46F9-85C7-235A7247B86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3D69EF35-63FB-43FC-8E38-D292BD441B4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EC6D24DC-4811-4CB2-B158-6A1F74FF917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9C6FCBC1-C658-40F0-B7AC-5FC543E2540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;p5"/>
          <p:cNvSpPr/>
          <p:nvPr/>
        </p:nvSpPr>
        <p:spPr>
          <a:xfrm>
            <a:off x="-4680" y="285840"/>
            <a:ext cx="12193200" cy="6381360"/>
          </a:xfrm>
          <a:custGeom>
            <a:avLst/>
            <a:gdLst>
              <a:gd name="textAreaLeft" fmla="*/ 0 w 12193200"/>
              <a:gd name="textAreaRight" fmla="*/ 12193560 w 12193200"/>
              <a:gd name="textAreaTop" fmla="*/ 0 h 6381360"/>
              <a:gd name="textAreaBottom" fmla="*/ 6381720 h 6381360"/>
            </a:gdLst>
            <a:ahLst/>
            <a:cxnLst/>
            <a:rect l="textAreaLeft" t="textAreaTop" r="textAreaRight" b="textAreaBottom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rotWithShape="0">
            <a:gsLst>
              <a:gs pos="0">
                <a:srgbClr val="F2F2F2"/>
              </a:gs>
              <a:gs pos="100000">
                <a:srgbClr val="D8D8D8"/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800" b="0" strike="noStrike" spc="-1">
              <a:solidFill>
                <a:schemeClr val="lt1"/>
              </a:solidFill>
              <a:latin typeface="Century Gothic"/>
              <a:ea typeface="Century Gothic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640" cy="3047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3;p12"/>
          <p:cNvSpPr/>
          <p:nvPr/>
        </p:nvSpPr>
        <p:spPr>
          <a:xfrm>
            <a:off x="0" y="0"/>
            <a:ext cx="518112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8D8D8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s-ES" sz="1800" b="0" strike="noStrike" spc="-1">
              <a:solidFill>
                <a:schemeClr val="lt1"/>
              </a:solidFill>
              <a:latin typeface="Century Gothic"/>
              <a:ea typeface="Century Gothic"/>
            </a:endParaRPr>
          </a:p>
        </p:txBody>
      </p:sp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3886920" cy="4038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867280" y="685800"/>
            <a:ext cx="5639760" cy="548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84360" y="4876920"/>
            <a:ext cx="388692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4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25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ftr" idx="26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27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789A41C7-810F-4736-83EC-7A03F48F0899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61;p13"/>
          <p:cNvSpPr/>
          <p:nvPr/>
        </p:nvSpPr>
        <p:spPr>
          <a:xfrm>
            <a:off x="0" y="0"/>
            <a:ext cx="518112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8D8D8"/>
              </a:gs>
            </a:gsLst>
            <a:lin ang="27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s-ES" sz="1800" b="0" strike="noStrike" spc="-1">
              <a:solidFill>
                <a:schemeClr val="lt1"/>
              </a:solidFill>
              <a:latin typeface="Century Gothic"/>
              <a:ea typeface="Century Gothic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4360" y="685800"/>
            <a:ext cx="3886920" cy="4038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867280" y="685800"/>
            <a:ext cx="5639760" cy="5486040"/>
          </a:xfrm>
          <a:prstGeom prst="rect">
            <a:avLst/>
          </a:prstGeom>
          <a:solidFill>
            <a:srgbClr val="F2F2F2"/>
          </a:solidFill>
          <a:ln w="9360">
            <a:solidFill>
              <a:srgbClr val="BFBFBF"/>
            </a:solidFill>
            <a:miter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84360" y="4876920"/>
            <a:ext cx="3886920" cy="129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4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63" name="PlaceHolder 4"/>
          <p:cNvSpPr>
            <a:spLocks noGrp="1"/>
          </p:cNvSpPr>
          <p:nvPr>
            <p:ph type="dt" idx="28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64" name="PlaceHolder 5"/>
          <p:cNvSpPr>
            <a:spLocks noGrp="1"/>
          </p:cNvSpPr>
          <p:nvPr>
            <p:ph type="ftr" idx="29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65" name="PlaceHolder 6"/>
          <p:cNvSpPr>
            <a:spLocks noGrp="1"/>
          </p:cNvSpPr>
          <p:nvPr>
            <p:ph type="sldNum" idx="30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9C43067-0521-4D17-A6C8-7D520EBF061E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 rot="5400000">
            <a:off x="3924720" y="-877320"/>
            <a:ext cx="4343040" cy="9755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dt" idx="1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ftr" idx="2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sldNum" idx="3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AA3C08A-386C-477E-B342-E0B41F26AC9C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 rot="5400000">
            <a:off x="7164000" y="2361600"/>
            <a:ext cx="5486040" cy="21344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 rot="5400000">
            <a:off x="2184120" y="-280080"/>
            <a:ext cx="5486040" cy="74178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DB40230-8385-493D-B7B4-3D9A4162A79A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975564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dt" idx="7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18" name="PlaceHolder 4"/>
          <p:cNvSpPr>
            <a:spLocks noGrp="1"/>
          </p:cNvSpPr>
          <p:nvPr>
            <p:ph type="ftr" idx="8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9" name="PlaceHolder 5"/>
          <p:cNvSpPr>
            <a:spLocks noGrp="1"/>
          </p:cNvSpPr>
          <p:nvPr>
            <p:ph type="sldNum" idx="9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6C6D115-8D1C-4C82-8E4E-C665F7D3F770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7880" y="3429000"/>
            <a:ext cx="9755640" cy="2361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213560" y="685800"/>
            <a:ext cx="78548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40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dt" idx="10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25" name="PlaceHolder 4"/>
          <p:cNvSpPr>
            <a:spLocks noGrp="1"/>
          </p:cNvSpPr>
          <p:nvPr>
            <p:ph type="ftr" idx="11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26" name="PlaceHolder 5"/>
          <p:cNvSpPr>
            <a:spLocks noGrp="1"/>
          </p:cNvSpPr>
          <p:nvPr>
            <p:ph type="sldNum" idx="12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ED014D06-E35F-4177-9AC3-C48CD5695BB5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233720" y="1828800"/>
            <a:ext cx="470952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64000" y="1828800"/>
            <a:ext cx="4709520" cy="4343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dt" idx="13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ftr" idx="14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2" name="PlaceHolder 6"/>
          <p:cNvSpPr>
            <a:spLocks noGrp="1"/>
          </p:cNvSpPr>
          <p:nvPr>
            <p:ph type="sldNum" idx="15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F3159AF2-5E75-4C5C-A44F-2B09C11D5CBF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217880" y="1828800"/>
            <a:ext cx="470988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 fontScale="2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1217880" y="2743200"/>
            <a:ext cx="4709880" cy="3428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263640" y="1828800"/>
            <a:ext cx="4709880" cy="837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 fontScale="25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63640" y="2743200"/>
            <a:ext cx="4709880" cy="3428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41" name="PlaceHolder 6"/>
          <p:cNvSpPr>
            <a:spLocks noGrp="1"/>
          </p:cNvSpPr>
          <p:nvPr>
            <p:ph type="dt" idx="16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42" name="PlaceHolder 7"/>
          <p:cNvSpPr>
            <a:spLocks noGrp="1"/>
          </p:cNvSpPr>
          <p:nvPr>
            <p:ph type="ftr" idx="17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3" name="PlaceHolder 8"/>
          <p:cNvSpPr>
            <a:spLocks noGrp="1"/>
          </p:cNvSpPr>
          <p:nvPr>
            <p:ph type="sldNum" idx="18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EDE7C30B-CDC6-4038-AF91-2B171B58C01A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17880" y="274680"/>
            <a:ext cx="97556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es-ES" sz="40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dt" idx="19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ftr" idx="20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sldNum" idx="21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ED0B3CD-B8C5-4741-BA7F-BAC1C236A5B3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8D8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  <a:gs pos="10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dt" idx="22"/>
          </p:nvPr>
        </p:nvSpPr>
        <p:spPr>
          <a:xfrm>
            <a:off x="8154000" y="6448320"/>
            <a:ext cx="139644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50" name="PlaceHolder 2"/>
          <p:cNvSpPr>
            <a:spLocks noGrp="1"/>
          </p:cNvSpPr>
          <p:nvPr>
            <p:ph type="ftr" idx="23"/>
          </p:nvPr>
        </p:nvSpPr>
        <p:spPr>
          <a:xfrm>
            <a:off x="1209240" y="6448320"/>
            <a:ext cx="663948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1" name="PlaceHolder 3"/>
          <p:cNvSpPr>
            <a:spLocks noGrp="1"/>
          </p:cNvSpPr>
          <p:nvPr>
            <p:ph type="sldNum" idx="24"/>
          </p:nvPr>
        </p:nvSpPr>
        <p:spPr>
          <a:xfrm>
            <a:off x="9830880" y="6448320"/>
            <a:ext cx="1143000" cy="180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4CFB7A5-AB17-4578-998D-FA20D80CCDD3}" type="slidenum">
              <a:rPr lang="ro-RO" sz="1000" b="0" strike="noStrike" spc="-1">
                <a:solidFill>
                  <a:schemeClr val="dk1"/>
                </a:solidFill>
                <a:latin typeface="Century Gothic"/>
                <a:ea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Akha_Muan_sing_Laos_5-11-2006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mmons.wikimedia.org/wiki/File:Flag_of_Laos.svg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orders-country-flag-geography-map-2099212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85;p1"/>
          <p:cNvSpPr/>
          <p:nvPr/>
        </p:nvSpPr>
        <p:spPr>
          <a:xfrm>
            <a:off x="371462" y="473799"/>
            <a:ext cx="9285120" cy="10895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o-RO" sz="32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22 decembrie</a:t>
            </a:r>
            <a:endParaRPr lang="es-ES" sz="32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o-RO" sz="40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FAKHRODIN &amp; RODICA</a:t>
            </a:r>
            <a:endParaRPr lang="es-ES" sz="4000" b="0" strike="noStrike" spc="-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8" name="Google Shape;86;p1"/>
          <p:cNvSpPr/>
          <p:nvPr/>
        </p:nvSpPr>
        <p:spPr>
          <a:xfrm>
            <a:off x="4899457" y="1694938"/>
            <a:ext cx="6811560" cy="44012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2800" b="1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Împreună cu copiii </a:t>
            </a:r>
            <a:r>
              <a:rPr lang="ro-RO" sz="2800" spc="-1" dirty="0" err="1">
                <a:solidFill>
                  <a:sysClr val="windowText" lastClr="000000"/>
                </a:solidFill>
                <a:latin typeface="Constantia"/>
                <a:ea typeface="Constantia"/>
              </a:rPr>
              <a:t>Beniamin</a:t>
            </a: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 &amp;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Daniel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28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Slujesc în </a:t>
            </a: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Salonic, </a:t>
            </a: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Grecia 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28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Trimiși de </a:t>
            </a: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Biserica Betleem din Medgidia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28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Începând din </a:t>
            </a:r>
            <a:r>
              <a:rPr lang="it-IT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2011 Rodica | 2015 ca</a:t>
            </a: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 </a:t>
            </a:r>
            <a:r>
              <a:rPr lang="it-IT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familie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28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Se implică în: 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buClr>
                <a:srgbClr val="545454"/>
              </a:buClr>
              <a:buFont typeface="Arial"/>
              <a:buChar char="•"/>
              <a:tabLst>
                <a:tab pos="0" algn="l"/>
              </a:tabLst>
            </a:pP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Evanghelizare</a:t>
            </a:r>
          </a:p>
          <a:p>
            <a:pPr marL="343080" indent="-343080">
              <a:lnSpc>
                <a:spcPct val="100000"/>
              </a:lnSpc>
              <a:buClr>
                <a:srgbClr val="545454"/>
              </a:buClr>
              <a:buFont typeface="Arial"/>
              <a:buChar char="•"/>
              <a:tabLst>
                <a:tab pos="0" algn="l"/>
              </a:tabLst>
            </a:pPr>
            <a:r>
              <a:rPr lang="ro-RO" sz="2800" b="0" strike="noStrike" spc="-1" dirty="0" err="1">
                <a:solidFill>
                  <a:sysClr val="windowText" lastClr="000000"/>
                </a:solidFill>
                <a:latin typeface="Constantia"/>
                <a:ea typeface="Constantia"/>
              </a:rPr>
              <a:t>Ucenicizare</a:t>
            </a:r>
            <a:endParaRPr lang="ro-RO" sz="2800" b="0" strike="noStrike" spc="-1" dirty="0">
              <a:solidFill>
                <a:sysClr val="windowText" lastClr="000000"/>
              </a:solidFill>
              <a:latin typeface="Constantia"/>
              <a:ea typeface="Constantia"/>
            </a:endParaRPr>
          </a:p>
          <a:p>
            <a:pPr marL="343080" indent="-343080">
              <a:lnSpc>
                <a:spcPct val="100000"/>
              </a:lnSpc>
              <a:buClr>
                <a:srgbClr val="545454"/>
              </a:buClr>
              <a:buFont typeface="Arial"/>
              <a:buChar char="•"/>
              <a:tabLst>
                <a:tab pos="0" algn="l"/>
              </a:tabLst>
            </a:pP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Plantare de biserici între persani, iranieni și afgani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3" name="Picture 2" descr="A person and person with two children&#10;&#10;Description automatically generated">
            <a:extLst>
              <a:ext uri="{FF2B5EF4-FFF2-40B4-BE49-F238E27FC236}">
                <a16:creationId xmlns:a16="http://schemas.microsoft.com/office/drawing/2014/main" id="{4CFEF564-4941-5946-D374-5DED012E53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83" y="2178372"/>
            <a:ext cx="4155067" cy="3116300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91;p2"/>
          <p:cNvSpPr/>
          <p:nvPr/>
        </p:nvSpPr>
        <p:spPr>
          <a:xfrm>
            <a:off x="601922" y="1177977"/>
            <a:ext cx="6651286" cy="22775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o-RO" sz="30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Motive de rugăciune: </a:t>
            </a:r>
            <a:endParaRPr lang="es-ES" sz="30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buClr>
                <a:srgbClr val="545454"/>
              </a:buClr>
              <a:buFont typeface="Century Gothic"/>
              <a:buAutoNum type="arabicPeriod"/>
              <a:tabLst>
                <a:tab pos="0" algn="l"/>
              </a:tabLst>
            </a:pP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Ungere și protecție pentru familie și toți cei cu care intră în contact.</a:t>
            </a:r>
          </a:p>
          <a:p>
            <a:pPr marL="457200" indent="-457200">
              <a:lnSpc>
                <a:spcPct val="100000"/>
              </a:lnSpc>
              <a:buClr>
                <a:srgbClr val="545454"/>
              </a:buClr>
              <a:buFont typeface="Century Gothic"/>
              <a:buAutoNum type="arabicPeriod"/>
              <a:tabLst>
                <a:tab pos="0" algn="l"/>
              </a:tabLst>
            </a:pP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Cei care aud Cuvântul să aibă inimile deschise pentru Evanghelie.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70" name="Google Shape;92;p2"/>
          <p:cNvPicPr/>
          <p:nvPr/>
        </p:nvPicPr>
        <p:blipFill>
          <a:blip r:embed="rId2"/>
          <a:stretch/>
        </p:blipFill>
        <p:spPr>
          <a:xfrm>
            <a:off x="5708737" y="822259"/>
            <a:ext cx="7011836" cy="5067097"/>
          </a:xfrm>
          <a:prstGeom prst="rect">
            <a:avLst/>
          </a:prstGeom>
          <a:ln w="0">
            <a:noFill/>
          </a:ln>
        </p:spPr>
      </p:pic>
      <p:sp>
        <p:nvSpPr>
          <p:cNvPr id="71" name="Google Shape;93;p2"/>
          <p:cNvSpPr/>
          <p:nvPr/>
        </p:nvSpPr>
        <p:spPr>
          <a:xfrm>
            <a:off x="8763343" y="5200802"/>
            <a:ext cx="1931760" cy="50783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o-RO" sz="3000" b="1" strike="noStrike" spc="-1" dirty="0">
                <a:solidFill>
                  <a:sysClr val="windowText" lastClr="000000"/>
                </a:solidFill>
                <a:latin typeface="Constantia"/>
                <a:ea typeface="Constantia"/>
              </a:rPr>
              <a:t>Grecia</a:t>
            </a:r>
            <a:endParaRPr lang="es-ES" sz="3000" b="0" strike="noStrike" spc="-1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2" name="TextBox 2"/>
          <p:cNvSpPr/>
          <p:nvPr/>
        </p:nvSpPr>
        <p:spPr>
          <a:xfrm>
            <a:off x="601922" y="3564049"/>
            <a:ext cx="6651286" cy="22760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000" b="1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Motto: </a:t>
            </a:r>
            <a:endParaRPr lang="es-ES" sz="30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Deci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ce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vom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zice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noi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în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fața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tuturor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acestor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lucruri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?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Dacă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Dumnezeu</a:t>
            </a: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este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pentru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noi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, cine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va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fi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împotriva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noastră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? </a:t>
            </a:r>
            <a:r>
              <a:rPr lang="en-US" sz="2800" b="1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Romani 8:31</a:t>
            </a:r>
            <a:endParaRPr lang="es-ES" sz="2800" b="1" strike="noStrike" spc="-1" dirty="0">
              <a:solidFill>
                <a:sysClr val="windowText" lastClr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A8277966-A216-F352-E81F-7F075987796B}"/>
              </a:ext>
            </a:extLst>
          </p:cNvPr>
          <p:cNvSpPr/>
          <p:nvPr/>
        </p:nvSpPr>
        <p:spPr>
          <a:xfrm>
            <a:off x="2516160" y="340959"/>
            <a:ext cx="715968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0000"/>
              </a:lnSpc>
            </a:pPr>
            <a:r>
              <a:rPr lang="ro-RO" sz="4000" b="0" strike="noStrike" spc="-1" dirty="0">
                <a:solidFill>
                  <a:schemeClr val="dk2"/>
                </a:solidFill>
                <a:latin typeface="Constantia"/>
              </a:rPr>
              <a:t>Biserica persecutată</a:t>
            </a:r>
          </a:p>
          <a:p>
            <a:pPr algn="ctr" defTabSz="914400">
              <a:lnSpc>
                <a:spcPct val="100000"/>
              </a:lnSpc>
            </a:pPr>
            <a:r>
              <a:rPr lang="ro-RO" sz="4000" b="1" strike="noStrike" spc="-1" dirty="0">
                <a:solidFill>
                  <a:schemeClr val="dk2"/>
                </a:solidFill>
                <a:latin typeface="Constantia"/>
              </a:rPr>
              <a:t>LAOS</a:t>
            </a:r>
            <a:endParaRPr lang="es-E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454D43C3-82BB-0D9F-6980-EB438F746533}"/>
              </a:ext>
            </a:extLst>
          </p:cNvPr>
          <p:cNvSpPr/>
          <p:nvPr/>
        </p:nvSpPr>
        <p:spPr>
          <a:xfrm>
            <a:off x="3852709" y="1952380"/>
            <a:ext cx="4486582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</a:pPr>
            <a:r>
              <a:rPr lang="it-IT" sz="2800" b="1" strike="noStrike" spc="-1" dirty="0">
                <a:solidFill>
                  <a:schemeClr val="dk2"/>
                </a:solidFill>
                <a:latin typeface="Constantia"/>
              </a:rPr>
              <a:t>Populație: </a:t>
            </a: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7,5</a:t>
            </a:r>
            <a:r>
              <a:rPr lang="ro-RO" sz="28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it-IT" sz="2800" b="0" strike="noStrike" spc="-1" dirty="0">
                <a:solidFill>
                  <a:schemeClr val="dk2"/>
                </a:solidFill>
                <a:latin typeface="Constantia"/>
              </a:rPr>
              <a:t>milioane</a:t>
            </a:r>
            <a:endParaRPr lang="ro-RO" sz="2800" b="0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it-IT" sz="2800" b="1" strike="noStrike" spc="-1" dirty="0">
                <a:solidFill>
                  <a:schemeClr val="dk2"/>
                </a:solidFill>
                <a:latin typeface="Constantia"/>
              </a:rPr>
              <a:t>Religii:</a:t>
            </a:r>
            <a:r>
              <a:rPr lang="ro-RO" sz="2800" b="1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budiști 53,5%</a:t>
            </a:r>
          </a:p>
          <a:p>
            <a:pPr defTabSz="914400">
              <a:lnSpc>
                <a:spcPct val="100000"/>
              </a:lnSpc>
            </a:pPr>
            <a:r>
              <a:rPr lang="ro-RO" sz="2800" spc="-1" dirty="0">
                <a:solidFill>
                  <a:schemeClr val="dk2"/>
                </a:solidFill>
                <a:latin typeface="Constantia"/>
              </a:rPr>
              <a:t>            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 etno-religioși 41,6%</a:t>
            </a:r>
          </a:p>
          <a:p>
            <a:pPr defTabSz="914400">
              <a:lnSpc>
                <a:spcPct val="100000"/>
              </a:lnSpc>
            </a:pPr>
            <a:r>
              <a:rPr lang="ro-RO" sz="2800" spc="-1" dirty="0">
                <a:solidFill>
                  <a:schemeClr val="dk2"/>
                </a:solidFill>
                <a:latin typeface="Constantia"/>
              </a:rPr>
              <a:t>              </a:t>
            </a:r>
            <a:r>
              <a:rPr lang="ro-RO" sz="2800" strike="noStrike" spc="-1" dirty="0">
                <a:solidFill>
                  <a:schemeClr val="dk2"/>
                </a:solidFill>
                <a:latin typeface="Constantia"/>
              </a:rPr>
              <a:t>creștini 2,8%</a:t>
            </a:r>
            <a:endParaRPr lang="es-ES" sz="280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2F4710-7902-4ACB-22C9-9F895357F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5015" y="1827312"/>
            <a:ext cx="2991621" cy="1994414"/>
          </a:xfrm>
          <a:prstGeom prst="rect">
            <a:avLst/>
          </a:prstGeom>
        </p:spPr>
      </p:pic>
      <p:pic>
        <p:nvPicPr>
          <p:cNvPr id="13" name="Picture 12" descr="A red blue and white flag with a white circle&#10;&#10;Description automatically generated">
            <a:extLst>
              <a:ext uri="{FF2B5EF4-FFF2-40B4-BE49-F238E27FC236}">
                <a16:creationId xmlns:a16="http://schemas.microsoft.com/office/drawing/2014/main" id="{2038B5C0-390E-1219-7C01-44A672D141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575363" y="1827312"/>
            <a:ext cx="2991622" cy="1995972"/>
          </a:xfrm>
          <a:prstGeom prst="rect">
            <a:avLst/>
          </a:prstGeom>
        </p:spPr>
      </p:pic>
      <p:sp>
        <p:nvSpPr>
          <p:cNvPr id="15" name="CuadroTexto 5">
            <a:extLst>
              <a:ext uri="{FF2B5EF4-FFF2-40B4-BE49-F238E27FC236}">
                <a16:creationId xmlns:a16="http://schemas.microsoft.com/office/drawing/2014/main" id="{1DDC0DFE-F3D7-8BE1-31AD-46C3F1F98AE7}"/>
              </a:ext>
            </a:extLst>
          </p:cNvPr>
          <p:cNvSpPr txBox="1"/>
          <p:nvPr/>
        </p:nvSpPr>
        <p:spPr>
          <a:xfrm>
            <a:off x="644045" y="4150461"/>
            <a:ext cx="10903910" cy="240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Laos,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creștinii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poartă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eticheta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de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dușmani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statului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,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fiind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considerați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aliați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vestului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</a:p>
          <a:p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Bisericile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înregistrate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sunt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monitorizate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constant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de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stat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și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de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aceea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multe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biserici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sunt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nevoite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să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se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întâlnească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în</a:t>
            </a:r>
            <a:r>
              <a:rPr lang="ro-RO" sz="2500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mod ilegal.</a:t>
            </a:r>
          </a:p>
          <a:p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Liderii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și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pastorii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bisericilor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care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funcționează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ilegal sunt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adesea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hărțuiți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,</a:t>
            </a:r>
            <a:r>
              <a:rPr lang="ro-RO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arestați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și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 </a:t>
            </a:r>
            <a:r>
              <a:rPr lang="es-ES" sz="2500" b="0" strike="noStrike" spc="-1" dirty="0" err="1">
                <a:solidFill>
                  <a:srgbClr val="000000"/>
                </a:solidFill>
                <a:latin typeface="Constantia" panose="02030602050306030303" pitchFamily="18" charset="0"/>
              </a:rPr>
              <a:t>urmăriți</a:t>
            </a:r>
            <a:r>
              <a:rPr lang="es-ES" sz="2500" b="0" strike="noStrike" spc="-1" dirty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  <a:endParaRPr lang="es-ES" sz="2500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2"/>
          <p:cNvSpPr/>
          <p:nvPr/>
        </p:nvSpPr>
        <p:spPr>
          <a:xfrm>
            <a:off x="612800" y="2137089"/>
            <a:ext cx="7159680" cy="3599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M</a:t>
            </a:r>
            <a:r>
              <a:rPr lang="ro-RO" sz="3200" b="1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otive</a:t>
            </a:r>
            <a:r>
              <a:rPr lang="ro-RO" sz="3200" b="1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de rugăciune</a:t>
            </a:r>
            <a:r>
              <a:rPr lang="en-US" sz="3200" b="1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: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ne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rugăm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ca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întâlnirile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creștinilor</a:t>
            </a: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poată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fi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ținute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în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pace,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fără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fie</a:t>
            </a: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întrerupte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de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autorități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.</a:t>
            </a: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ne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rugăm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pentru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mântuirea</a:t>
            </a:r>
            <a:r>
              <a:rPr lang="ro-RO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conducătorilor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din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această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țară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.</a:t>
            </a: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ne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rugăm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ca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Domnul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să-i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ajute</a:t>
            </a: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pe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tinerii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creștini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să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rămână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fermi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în</a:t>
            </a:r>
            <a:r>
              <a:rPr lang="ro-RO" sz="2800" spc="-1" dirty="0">
                <a:solidFill>
                  <a:sysClr val="windowText" lastClr="000000"/>
                </a:solidFill>
                <a:latin typeface="Constantia"/>
                <a:ea typeface="Arial"/>
              </a:rPr>
              <a:t> </a:t>
            </a:r>
            <a:r>
              <a:rPr lang="en-US" sz="2800" b="0" strike="noStrike" spc="-1" dirty="0" err="1">
                <a:solidFill>
                  <a:sysClr val="windowText" lastClr="000000"/>
                </a:solidFill>
                <a:latin typeface="Constantia"/>
                <a:ea typeface="Arial"/>
              </a:rPr>
              <a:t>credință</a:t>
            </a:r>
            <a:r>
              <a:rPr lang="en-US" sz="2800" b="0" strike="noStrike" spc="-1" dirty="0">
                <a:solidFill>
                  <a:sysClr val="windowText" lastClr="000000"/>
                </a:solidFill>
                <a:latin typeface="Constantia"/>
                <a:ea typeface="Arial"/>
              </a:rPr>
              <a:t>.</a:t>
            </a:r>
            <a:endParaRPr lang="es-ES" sz="2800" b="0" strike="noStrike" spc="-1" dirty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2" name="Picture 1" descr="A map of laos with a white circle in the middle&#10;&#10;Description automatically generated">
            <a:extLst>
              <a:ext uri="{FF2B5EF4-FFF2-40B4-BE49-F238E27FC236}">
                <a16:creationId xmlns:a16="http://schemas.microsoft.com/office/drawing/2014/main" id="{65A2F9F9-6EC6-6B19-75B8-53D6DE8E3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94216" y="1972096"/>
            <a:ext cx="3163247" cy="3764525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8EDA20AE-30EC-4F86-47FF-2B2AADA8D5DE}"/>
              </a:ext>
            </a:extLst>
          </p:cNvPr>
          <p:cNvSpPr/>
          <p:nvPr/>
        </p:nvSpPr>
        <p:spPr>
          <a:xfrm>
            <a:off x="2516160" y="505953"/>
            <a:ext cx="715968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0000"/>
              </a:lnSpc>
            </a:pPr>
            <a:r>
              <a:rPr lang="ro-RO" sz="4000" b="0" strike="noStrike" spc="-1" dirty="0">
                <a:solidFill>
                  <a:schemeClr val="dk2"/>
                </a:solidFill>
                <a:latin typeface="Constantia"/>
              </a:rPr>
              <a:t>Biserica persecutată</a:t>
            </a:r>
          </a:p>
          <a:p>
            <a:pPr algn="ctr" defTabSz="914400">
              <a:lnSpc>
                <a:spcPct val="100000"/>
              </a:lnSpc>
            </a:pPr>
            <a:r>
              <a:rPr lang="ro-RO" sz="4000" b="1" strike="noStrike" spc="-1" dirty="0">
                <a:solidFill>
                  <a:schemeClr val="dk2"/>
                </a:solidFill>
                <a:latin typeface="Constantia"/>
              </a:rPr>
              <a:t>LAOS</a:t>
            </a:r>
            <a:endParaRPr lang="es-E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229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Calibri</vt:lpstr>
      <vt:lpstr>Century Gothic</vt:lpstr>
      <vt:lpstr>Constantia</vt:lpstr>
      <vt:lpstr>Symbol</vt:lpstr>
      <vt:lpstr>Wingdings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APME</dc:creator>
  <dc:description/>
  <cp:lastModifiedBy>Lea-Priscila Mocan</cp:lastModifiedBy>
  <cp:revision>6</cp:revision>
  <dcterms:created xsi:type="dcterms:W3CDTF">2019-05-08T05:40:17Z</dcterms:created>
  <dcterms:modified xsi:type="dcterms:W3CDTF">2024-11-25T08:00:52Z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4</vt:r8>
  </property>
  <property fmtid="{D5CDD505-2E9C-101B-9397-08002B2CF9AE}" pid="3" name="PresentationFormat">
    <vt:lpwstr>Widescreen</vt:lpwstr>
  </property>
  <property fmtid="{D5CDD505-2E9C-101B-9397-08002B2CF9AE}" pid="4" name="Slides">
    <vt:r8>4</vt:r8>
  </property>
</Properties>
</file>