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sldIdLst>
    <p:sldId id="256" r:id="rId12"/>
    <p:sldId id="257" r:id="rId13"/>
    <p:sldId id="258" r:id="rId14"/>
    <p:sldId id="259" r:id="rId15"/>
  </p:sldIdLst>
  <p:sldSz cx="12192000" cy="6858000"/>
  <p:notesSz cx="7559675" cy="10691813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6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C264E0E7-3B9F-463C-B980-11D6E2B5C18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0F0897ED-B76B-4C13-BA99-16A770E50A1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36262AC-5D9C-4F12-8EA9-37F0F723790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F612B01-53FD-4BFE-9251-247EF9B9DA4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0B2A991A-0813-4210-A62F-C7A8C81C2DA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FC4E389-7A7F-46E7-90B1-CDE6617556A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9FD12957-CB1C-42FB-A4C2-507999A582C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2C5834EC-70C5-463A-8C64-D9364974635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F39290E1-9702-4151-ABAA-FD5730790E0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5164E9E2-AF92-4FF8-8F08-ED823E881E8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/>
          <p:nvPr/>
        </p:nvSpPr>
        <p:spPr>
          <a:xfrm>
            <a:off x="-4680" y="285840"/>
            <a:ext cx="12193200" cy="6381360"/>
          </a:xfrm>
          <a:custGeom>
            <a:avLst/>
            <a:gdLst>
              <a:gd name="textAreaLeft" fmla="*/ 0 w 12193200"/>
              <a:gd name="textAreaRight" fmla="*/ 12193560 w 12193200"/>
              <a:gd name="textAreaTop" fmla="*/ 0 h 6381360"/>
              <a:gd name="textAreaBottom" fmla="*/ 6381720 h 6381360"/>
            </a:gdLst>
            <a:ahLst/>
            <a:cxnLst/>
            <a:rect l="textAreaLeft" t="textAreaTop" r="textAreaRight" b="textAreaBottom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rotWithShape="0"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entury Gothic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7"/>
          <p:cNvSpPr/>
          <p:nvPr/>
        </p:nvSpPr>
        <p:spPr>
          <a:xfrm>
            <a:off x="0" y="0"/>
            <a:ext cx="5181120" cy="68576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100000">
                <a:srgbClr val="D9D9D9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entury Gothic"/>
            </a:endParaRPr>
          </a:p>
        </p:txBody>
      </p:sp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3886920" cy="4038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867280" y="685800"/>
            <a:ext cx="5639760" cy="5486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84360" y="4876920"/>
            <a:ext cx="3886920" cy="1294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dt" idx="25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ftr" idx="26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58" name="PlaceHolder 6"/>
          <p:cNvSpPr>
            <a:spLocks noGrp="1"/>
          </p:cNvSpPr>
          <p:nvPr>
            <p:ph type="sldNum" idx="27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91FAF94-DDFB-4CEC-872D-BE382CCC5500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7"/>
          <p:cNvSpPr/>
          <p:nvPr/>
        </p:nvSpPr>
        <p:spPr>
          <a:xfrm>
            <a:off x="0" y="0"/>
            <a:ext cx="5181120" cy="68576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100000">
                <a:srgbClr val="D9D9D9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entury Gothic"/>
            </a:endParaRPr>
          </a:p>
        </p:txBody>
      </p:sp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3886920" cy="4038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867280" y="685800"/>
            <a:ext cx="5639760" cy="5486040"/>
          </a:xfrm>
          <a:prstGeom prst="rect">
            <a:avLst/>
          </a:prstGeom>
          <a:solidFill>
            <a:schemeClr val="lt1">
              <a:lumMod val="95000"/>
            </a:schemeClr>
          </a:solidFill>
          <a:ln w="3240">
            <a:solidFill>
              <a:schemeClr val="lt1">
                <a:lumMod val="75000"/>
              </a:schemeClr>
            </a:solidFill>
            <a:miter/>
          </a:ln>
        </p:spPr>
        <p:txBody>
          <a:bodyPr lIns="90000" tIns="914400" rIns="90000" bIns="45000" anchor="t">
            <a:normAutofit/>
          </a:bodyPr>
          <a:lstStyle/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icon to add picture</a:t>
            </a: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84360" y="4876920"/>
            <a:ext cx="3886920" cy="1294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</p:txBody>
      </p:sp>
      <p:sp>
        <p:nvSpPr>
          <p:cNvPr id="63" name="PlaceHolder 4"/>
          <p:cNvSpPr>
            <a:spLocks noGrp="1"/>
          </p:cNvSpPr>
          <p:nvPr>
            <p:ph type="dt" idx="28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5"/>
          <p:cNvSpPr>
            <a:spLocks noGrp="1"/>
          </p:cNvSpPr>
          <p:nvPr>
            <p:ph type="ftr" idx="29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65" name="PlaceHolder 6"/>
          <p:cNvSpPr>
            <a:spLocks noGrp="1"/>
          </p:cNvSpPr>
          <p:nvPr>
            <p:ph type="sldNum" idx="30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B14F1D5-554A-4CB3-805A-94BEF8915AC4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217880" y="1828800"/>
            <a:ext cx="9755640" cy="434304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dt" idx="1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2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sldNum" idx="3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6237444-B4C7-4A65-B12F-0CCAC9BF39EB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839080" y="685800"/>
            <a:ext cx="2134440" cy="548604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217880" y="685800"/>
            <a:ext cx="7417800" cy="548604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DA8DF78-FC62-44EE-84F3-5B6DFD5765B7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17880" y="1828800"/>
            <a:ext cx="9755640" cy="4343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17" name="PlaceHolder 3"/>
          <p:cNvSpPr>
            <a:spLocks noGrp="1"/>
          </p:cNvSpPr>
          <p:nvPr>
            <p:ph type="dt" idx="7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ftr" idx="8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9" name="PlaceHolder 5"/>
          <p:cNvSpPr>
            <a:spLocks noGrp="1"/>
          </p:cNvSpPr>
          <p:nvPr>
            <p:ph type="sldNum" idx="9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0508E14-DBEA-45D5-B4C8-D9EE2AACA489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17880" y="3429000"/>
            <a:ext cx="9755640" cy="2361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13560" y="685800"/>
            <a:ext cx="78548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dt" idx="10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ftr" idx="11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26" name="PlaceHolder 5"/>
          <p:cNvSpPr>
            <a:spLocks noGrp="1"/>
          </p:cNvSpPr>
          <p:nvPr>
            <p:ph type="sldNum" idx="12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30E06AC-7610-4B32-A68A-5C97D4089A2F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233720" y="1828800"/>
            <a:ext cx="4709520" cy="4343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64000" y="1828800"/>
            <a:ext cx="4709520" cy="4343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dt" idx="13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ftr" idx="14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2" name="PlaceHolder 6"/>
          <p:cNvSpPr>
            <a:spLocks noGrp="1"/>
          </p:cNvSpPr>
          <p:nvPr>
            <p:ph type="sldNum" idx="15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1085FD8-3039-4B64-A21A-AF7E508E744C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217880" y="1828800"/>
            <a:ext cx="470988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24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1217880" y="2743200"/>
            <a:ext cx="4709880" cy="3428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263640" y="1828800"/>
            <a:ext cx="470988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24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263640" y="2743200"/>
            <a:ext cx="4709880" cy="3428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41" name="PlaceHolder 6"/>
          <p:cNvSpPr>
            <a:spLocks noGrp="1"/>
          </p:cNvSpPr>
          <p:nvPr>
            <p:ph type="dt" idx="16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ftr" idx="17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43" name="PlaceHolder 8"/>
          <p:cNvSpPr>
            <a:spLocks noGrp="1"/>
          </p:cNvSpPr>
          <p:nvPr>
            <p:ph type="sldNum" idx="18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31AB38F-D723-4415-A215-B7692B172D3D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dt" idx="19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ftr" idx="20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sldNum" idx="21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E0123A7-D786-4D7C-9E17-721648F8C53C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dt" idx="22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ftr" idx="23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51" name="PlaceHolder 3"/>
          <p:cNvSpPr>
            <a:spLocks noGrp="1"/>
          </p:cNvSpPr>
          <p:nvPr>
            <p:ph type="sldNum" idx="24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95DBA05-0A56-4E9C-9B8C-1D185716E01B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rietje/3160160559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de/niger-afrika-h%C3%BCtte-home-haus-80758/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niger-afrika-h%C3%BCtte-home-haus-80758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4"/>
          <p:cNvSpPr/>
          <p:nvPr/>
        </p:nvSpPr>
        <p:spPr>
          <a:xfrm>
            <a:off x="364047" y="478811"/>
            <a:ext cx="9285120" cy="10880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90000"/>
              </a:lnSpc>
            </a:pPr>
            <a:r>
              <a:rPr lang="ro-RO" sz="3200" spc="-1" dirty="0">
                <a:solidFill>
                  <a:schemeClr val="dk2"/>
                </a:solidFill>
                <a:latin typeface="Constantia"/>
              </a:rPr>
              <a:t>15 decembrie</a:t>
            </a:r>
          </a:p>
          <a:p>
            <a:pPr defTabSz="914400">
              <a:lnSpc>
                <a:spcPct val="90000"/>
              </a:lnSpc>
            </a:pPr>
            <a:r>
              <a:rPr lang="ro-RO" sz="4000" b="1" spc="-1" dirty="0">
                <a:solidFill>
                  <a:schemeClr val="dk2"/>
                </a:solidFill>
                <a:latin typeface="Constantia"/>
              </a:rPr>
              <a:t>Ioan &amp; Andreea</a:t>
            </a:r>
            <a:r>
              <a:rPr lang="ro-RO" sz="4000" b="1" strike="noStrike" spc="-1" dirty="0">
                <a:solidFill>
                  <a:schemeClr val="dk2"/>
                </a:solidFill>
                <a:latin typeface="Constantia"/>
              </a:rPr>
              <a:t>*</a:t>
            </a:r>
            <a:endParaRPr lang="es-E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TextBox 5"/>
          <p:cNvSpPr/>
          <p:nvPr/>
        </p:nvSpPr>
        <p:spPr>
          <a:xfrm>
            <a:off x="5858617" y="1672330"/>
            <a:ext cx="5813280" cy="40919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Slujesc într-o țară din 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Orientul Mijlociu </a:t>
            </a:r>
            <a:endParaRPr lang="es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Trimiși de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 Biserica Golgota,</a:t>
            </a:r>
          </a:p>
          <a:p>
            <a:pPr defTabSz="914400">
              <a:lnSpc>
                <a:spcPct val="100000"/>
              </a:lnSpc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Hunedoara și Biserica Betel, Teliucu</a:t>
            </a:r>
          </a:p>
          <a:p>
            <a:pPr defTabSz="914400">
              <a:lnSpc>
                <a:spcPct val="100000"/>
              </a:lnSpc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Inferior, Hunedoara </a:t>
            </a:r>
            <a:endParaRPr lang="es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Începând din 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2023</a:t>
            </a:r>
            <a:endParaRPr lang="es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Se implică în: </a:t>
            </a:r>
            <a:endParaRPr lang="es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• Vestirea Evangheliei</a:t>
            </a:r>
          </a:p>
          <a:p>
            <a:pPr defTabSz="914400">
              <a:lnSpc>
                <a:spcPct val="100000"/>
              </a:lnSpc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•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Întâlniri săptămânale cu fete refugiate</a:t>
            </a:r>
          </a:p>
          <a:p>
            <a:pPr defTabSz="914400">
              <a:lnSpc>
                <a:spcPct val="100000"/>
              </a:lnSpc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•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Ucenicie</a:t>
            </a:r>
            <a:endParaRPr lang="es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TextBox 3"/>
          <p:cNvSpPr/>
          <p:nvPr/>
        </p:nvSpPr>
        <p:spPr>
          <a:xfrm>
            <a:off x="364047" y="5256024"/>
            <a:ext cx="24440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1400" b="1" strike="noStrike" spc="-1" dirty="0">
                <a:solidFill>
                  <a:schemeClr val="dk2"/>
                </a:solidFill>
                <a:latin typeface="Constantia"/>
              </a:rPr>
              <a:t>*</a:t>
            </a:r>
            <a:r>
              <a:rPr lang="en-US" sz="1400" b="1" strike="noStrike" spc="-1" dirty="0" err="1">
                <a:solidFill>
                  <a:schemeClr val="dk2"/>
                </a:solidFill>
                <a:latin typeface="Constantia"/>
              </a:rPr>
              <a:t>pseudonime</a:t>
            </a:r>
            <a:endParaRPr lang="es-ES" sz="1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" name="Picture 4" descr="A desert landscape with a hill in the background&#10;&#10;Description automatically generated">
            <a:extLst>
              <a:ext uri="{FF2B5EF4-FFF2-40B4-BE49-F238E27FC236}">
                <a16:creationId xmlns:a16="http://schemas.microsoft.com/office/drawing/2014/main" id="{F540E72D-FF8C-74B1-69C4-6E549BBF1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7" y="2180610"/>
            <a:ext cx="5179645" cy="3075414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3"/>
          <p:cNvSpPr/>
          <p:nvPr/>
        </p:nvSpPr>
        <p:spPr>
          <a:xfrm>
            <a:off x="536795" y="1046880"/>
            <a:ext cx="6465240" cy="507685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GB" sz="2800" b="1" strike="noStrike" spc="-1" dirty="0">
                <a:solidFill>
                  <a:schemeClr val="dk2"/>
                </a:solidFill>
                <a:latin typeface="Constantia"/>
              </a:rPr>
              <a:t>Motive de </a:t>
            </a:r>
            <a:r>
              <a:rPr lang="en-GB" sz="2800" b="1" strike="noStrike" spc="-1" dirty="0" err="1">
                <a:solidFill>
                  <a:schemeClr val="dk2"/>
                </a:solidFill>
                <a:latin typeface="Constantia"/>
              </a:rPr>
              <a:t>rugăciune</a:t>
            </a:r>
            <a:r>
              <a:rPr lang="en-GB" sz="2800" b="1" strike="noStrike" spc="-1" dirty="0">
                <a:solidFill>
                  <a:schemeClr val="dk2"/>
                </a:solidFill>
                <a:latin typeface="Constantia"/>
              </a:rPr>
              <a:t>: </a:t>
            </a:r>
            <a:endParaRPr lang="es-E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endParaRPr lang="es-ES" sz="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Obținerea unei vize care să faciliteze șederea lor acolo pe termen lung.</a:t>
            </a: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Oportunități de a se integra și implica în cultura locală.</a:t>
            </a: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Protecția Tatălui peste trupurile, gândurile și emoțiile lor.</a:t>
            </a:r>
          </a:p>
          <a:p>
            <a:pPr defTabSz="914400">
              <a:lnSpc>
                <a:spcPct val="100000"/>
              </a:lnSpc>
              <a:buClr>
                <a:srgbClr val="000000"/>
              </a:buClr>
            </a:pPr>
            <a:endParaRPr lang="ro-RO" sz="1600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  <a:buClr>
                <a:srgbClr val="000000"/>
              </a:buClr>
            </a:pPr>
            <a:r>
              <a:rPr lang="en-GB" sz="2800" b="1" strike="noStrike" spc="-1" dirty="0">
                <a:solidFill>
                  <a:schemeClr val="dk2"/>
                </a:solidFill>
                <a:latin typeface="Constantia"/>
              </a:rPr>
              <a:t>Motto: </a:t>
            </a:r>
            <a:endParaRPr lang="es-E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Toate neamurile pe care le-ai făcut vor veni să se închine înaintea Ta, Doamne, și să dea slavă Numelui Tău. </a:t>
            </a: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Psalmul 86:9</a:t>
            </a:r>
            <a:endParaRPr lang="es-ES" sz="2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1" name="Picture 4"/>
          <p:cNvPicPr/>
          <p:nvPr/>
        </p:nvPicPr>
        <p:blipFill>
          <a:blip r:embed="rId2"/>
          <a:stretch/>
        </p:blipFill>
        <p:spPr>
          <a:xfrm>
            <a:off x="6748200" y="1046880"/>
            <a:ext cx="5443560" cy="4081680"/>
          </a:xfrm>
          <a:prstGeom prst="rect">
            <a:avLst/>
          </a:prstGeom>
          <a:ln w="0">
            <a:noFill/>
          </a:ln>
        </p:spPr>
      </p:pic>
      <p:sp>
        <p:nvSpPr>
          <p:cNvPr id="72" name="TextBox 5"/>
          <p:cNvSpPr/>
          <p:nvPr/>
        </p:nvSpPr>
        <p:spPr>
          <a:xfrm>
            <a:off x="8077561" y="4944644"/>
            <a:ext cx="3038672" cy="8664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ro-RO" sz="2800" b="1" strike="noStrike" spc="-1" dirty="0">
                <a:solidFill>
                  <a:schemeClr val="dk2"/>
                </a:solidFill>
                <a:latin typeface="Constantia"/>
              </a:rPr>
              <a:t>Orientul Mijlociu</a:t>
            </a:r>
            <a:endParaRPr lang="es-E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3"/>
          <p:cNvSpPr/>
          <p:nvPr/>
        </p:nvSpPr>
        <p:spPr>
          <a:xfrm>
            <a:off x="2017560" y="507798"/>
            <a:ext cx="8156880" cy="11019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ro-RO" sz="3200" spc="-1" dirty="0">
                <a:solidFill>
                  <a:schemeClr val="dk2"/>
                </a:solidFill>
                <a:latin typeface="Constantia"/>
              </a:rPr>
              <a:t>Grupuri etnice neevanghelizate</a:t>
            </a:r>
          </a:p>
          <a:p>
            <a:pPr algn="ctr" defTabSz="914400">
              <a:lnSpc>
                <a:spcPct val="90000"/>
              </a:lnSpc>
            </a:pPr>
            <a:endParaRPr lang="es-ES" sz="9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90000"/>
              </a:lnSpc>
            </a:pPr>
            <a:r>
              <a:rPr lang="ro-RO" sz="3200" b="1" spc="-1" dirty="0">
                <a:solidFill>
                  <a:schemeClr val="dk2"/>
                </a:solidFill>
                <a:latin typeface="Constantia"/>
              </a:rPr>
              <a:t>FULANI (SOKOTO), NIGER</a:t>
            </a:r>
            <a:endParaRPr lang="es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TextBox 4"/>
          <p:cNvSpPr/>
          <p:nvPr/>
        </p:nvSpPr>
        <p:spPr>
          <a:xfrm>
            <a:off x="404935" y="4090377"/>
            <a:ext cx="1176251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Fulani </a:t>
            </a:r>
            <a:r>
              <a:rPr lang="it-IT" sz="2400" i="1" strike="noStrike" spc="-1" dirty="0">
                <a:solidFill>
                  <a:schemeClr val="dk2"/>
                </a:solidFill>
                <a:latin typeface="Constantia"/>
              </a:rPr>
              <a:t>sokoto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 sunt un subgrup al tribului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mai larg fulani și locuiesc la granița dintre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Niger și Nigeria. Cei din acest popor cred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că a fi fulani înseamnă a fi musulman.</a:t>
            </a:r>
          </a:p>
          <a:p>
            <a:pPr defTabSz="914400">
              <a:lnSpc>
                <a:spcPct val="100000"/>
              </a:lnSpc>
            </a:pP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Unii participă la jihad (războiul sfânt), în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încercarea de a eradica creștinii, iar acest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lucru ridică o barieră între ei și biserică.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Nevoia lor fundamentală este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să ajungă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să cunoască voia lui Dumnezeu prin Isus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Cristos. O nevoie fizică importantă este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cea de apă potabilă, și aceasta reprezintă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o oportunitate pentru misionari și ingineri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creștini, care ar fi bineveniți să creeze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400" strike="noStrike" spc="-1" dirty="0">
                <a:solidFill>
                  <a:schemeClr val="dk2"/>
                </a:solidFill>
                <a:latin typeface="Constantia"/>
              </a:rPr>
              <a:t>sisteme de apă potabilă în orașele supraaglomerate din Niger.</a:t>
            </a:r>
            <a:endParaRPr lang="es-ES" sz="240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7AA2B5AF-783D-ECE4-A4FA-F13882A2A2F0}"/>
              </a:ext>
            </a:extLst>
          </p:cNvPr>
          <p:cNvSpPr/>
          <p:nvPr/>
        </p:nvSpPr>
        <p:spPr>
          <a:xfrm>
            <a:off x="3797874" y="1706391"/>
            <a:ext cx="4928446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</a:pPr>
            <a:r>
              <a:rPr lang="ro-RO" sz="2400" b="1" strike="noStrike" spc="-1" dirty="0">
                <a:solidFill>
                  <a:schemeClr val="dk2"/>
                </a:solidFill>
                <a:latin typeface="Constantia"/>
              </a:rPr>
              <a:t>Limba: </a:t>
            </a:r>
            <a:r>
              <a:rPr lang="ro-RO" sz="2400" strike="noStrike" spc="-1" dirty="0" err="1">
                <a:solidFill>
                  <a:schemeClr val="dk2"/>
                </a:solidFill>
                <a:latin typeface="Constantia"/>
              </a:rPr>
              <a:t>fulfulde</a:t>
            </a:r>
            <a:endParaRPr lang="ro-RO" sz="2400" b="1" strike="noStrike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</a:pPr>
            <a:r>
              <a:rPr lang="ro-RO" sz="2400" b="1" strike="noStrike" spc="-1" dirty="0">
                <a:solidFill>
                  <a:schemeClr val="dk2"/>
                </a:solidFill>
                <a:latin typeface="Constantia"/>
              </a:rPr>
              <a:t>Populație: 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751.000</a:t>
            </a:r>
            <a:endParaRPr lang="ro-RO" sz="2400" b="1" strike="noStrike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</a:pPr>
            <a:r>
              <a:rPr lang="ro-RO" sz="2400" b="1" strike="noStrike" spc="-1" dirty="0">
                <a:solidFill>
                  <a:schemeClr val="dk2"/>
                </a:solidFill>
                <a:latin typeface="Constantia"/>
              </a:rPr>
              <a:t>Biblia: 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Noul Testament tradus</a:t>
            </a:r>
          </a:p>
          <a:p>
            <a:pPr defTabSz="914400">
              <a:lnSpc>
                <a:spcPct val="100000"/>
              </a:lnSpc>
            </a:pPr>
            <a:r>
              <a:rPr lang="ro-RO" sz="2400" b="1" strike="noStrike" spc="-1" dirty="0">
                <a:solidFill>
                  <a:schemeClr val="dk2"/>
                </a:solidFill>
                <a:latin typeface="Constantia"/>
              </a:rPr>
              <a:t>Religia principală: 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islam</a:t>
            </a:r>
          </a:p>
          <a:p>
            <a:pPr defTabSz="914400">
              <a:lnSpc>
                <a:spcPct val="100000"/>
              </a:lnSpc>
            </a:pPr>
            <a:r>
              <a:rPr lang="ro-RO" sz="2400" b="1" strike="noStrike" spc="-1" dirty="0">
                <a:solidFill>
                  <a:schemeClr val="dk2"/>
                </a:solidFill>
                <a:latin typeface="Constantia"/>
              </a:rPr>
              <a:t>Aderență creștină: 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0,1%</a:t>
            </a:r>
          </a:p>
          <a:p>
            <a:pPr defTabSz="914400">
              <a:lnSpc>
                <a:spcPct val="100000"/>
              </a:lnSpc>
            </a:pPr>
            <a:r>
              <a:rPr lang="ro-RO" sz="2400" b="1" strike="noStrike" spc="-1" dirty="0">
                <a:solidFill>
                  <a:schemeClr val="dk2"/>
                </a:solidFill>
                <a:latin typeface="Constantia"/>
              </a:rPr>
              <a:t>Evanghelici: </a:t>
            </a:r>
            <a:r>
              <a:rPr lang="ro-RO" sz="2400" strike="noStrike" spc="-1" dirty="0">
                <a:solidFill>
                  <a:schemeClr val="dk2"/>
                </a:solidFill>
                <a:latin typeface="Constantia"/>
              </a:rPr>
              <a:t>0%</a:t>
            </a:r>
            <a:endParaRPr lang="es-ES" sz="240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6C84C9-029C-0632-009C-B73CA8B5A2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8557" b="30724"/>
          <a:stretch/>
        </p:blipFill>
        <p:spPr>
          <a:xfrm>
            <a:off x="881344" y="1726032"/>
            <a:ext cx="2750434" cy="2287229"/>
          </a:xfrm>
          <a:prstGeom prst="rect">
            <a:avLst/>
          </a:prstGeom>
        </p:spPr>
      </p:pic>
      <p:pic>
        <p:nvPicPr>
          <p:cNvPr id="7" name="Picture 6" descr="A flag with a white circle and orange circle&#10;&#10;Description automatically generated">
            <a:extLst>
              <a:ext uri="{FF2B5EF4-FFF2-40B4-BE49-F238E27FC236}">
                <a16:creationId xmlns:a16="http://schemas.microsoft.com/office/drawing/2014/main" id="{D289BBC6-9609-6FCF-3047-66C491CE90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3326" r="5283"/>
          <a:stretch/>
        </p:blipFill>
        <p:spPr>
          <a:xfrm>
            <a:off x="8416399" y="1755196"/>
            <a:ext cx="2892420" cy="2109924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2"/>
          <p:cNvSpPr/>
          <p:nvPr/>
        </p:nvSpPr>
        <p:spPr>
          <a:xfrm>
            <a:off x="576239" y="1922476"/>
            <a:ext cx="7123971" cy="38457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o-RO" sz="2800" b="1" strike="noStrike" spc="-1" dirty="0">
                <a:solidFill>
                  <a:schemeClr val="dk2"/>
                </a:solidFill>
                <a:latin typeface="Constantia"/>
              </a:rPr>
              <a:t>Motive de rugăciune:</a:t>
            </a:r>
            <a:endParaRPr lang="es-E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endParaRPr lang="es-ES" sz="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Ca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oamenii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din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poporul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fulani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s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okoto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să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devină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niște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vase de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cinste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pentru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singurul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Dumnezeu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adevărat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.</a:t>
            </a: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Pentru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o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mișcare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de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trezire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spiritual</a:t>
            </a:r>
            <a:r>
              <a:rPr lang="ro-RO" sz="2600" b="0" strike="noStrike" spc="-1">
                <a:solidFill>
                  <a:schemeClr val="dk2"/>
                </a:solidFill>
                <a:latin typeface="Constantia"/>
              </a:rPr>
              <a:t>ă</a:t>
            </a:r>
            <a:r>
              <a:rPr lang="ro-RO" sz="2600" spc="-1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de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neoprit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printre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ei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.</a:t>
            </a: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Pentru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oportunități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și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uși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deschise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pentru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misionari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și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ingineri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,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în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vederea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obținerii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de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apă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potabilă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în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orașele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US" sz="2600" b="0" strike="noStrike" spc="-1" dirty="0" err="1">
                <a:solidFill>
                  <a:schemeClr val="dk2"/>
                </a:solidFill>
                <a:latin typeface="Constantia"/>
              </a:rPr>
              <a:t>suprapopulate</a:t>
            </a:r>
            <a:r>
              <a:rPr lang="en-US" sz="2600" b="0" strike="noStrike" spc="-1" dirty="0">
                <a:solidFill>
                  <a:schemeClr val="dk2"/>
                </a:solidFill>
                <a:latin typeface="Constantia"/>
              </a:rPr>
              <a:t>.</a:t>
            </a:r>
            <a:endParaRPr lang="es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6DFA234A-5C90-EAF1-FFF9-DE4DAB074943}"/>
              </a:ext>
            </a:extLst>
          </p:cNvPr>
          <p:cNvSpPr/>
          <p:nvPr/>
        </p:nvSpPr>
        <p:spPr>
          <a:xfrm>
            <a:off x="2017560" y="507798"/>
            <a:ext cx="8156880" cy="11019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ro-RO" sz="3200" spc="-1" dirty="0">
                <a:solidFill>
                  <a:schemeClr val="dk2"/>
                </a:solidFill>
                <a:latin typeface="Constantia"/>
              </a:rPr>
              <a:t>Grupuri etnice neevanghelizate</a:t>
            </a:r>
          </a:p>
          <a:p>
            <a:pPr algn="ctr" defTabSz="914400">
              <a:lnSpc>
                <a:spcPct val="90000"/>
              </a:lnSpc>
            </a:pPr>
            <a:endParaRPr lang="es-ES" sz="9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90000"/>
              </a:lnSpc>
            </a:pPr>
            <a:r>
              <a:rPr lang="ro-RO" sz="3200" b="1" spc="-1" dirty="0">
                <a:solidFill>
                  <a:schemeClr val="dk2"/>
                </a:solidFill>
                <a:latin typeface="Constantia"/>
              </a:rPr>
              <a:t>FULANI (SOKOTO), NIGER</a:t>
            </a:r>
            <a:endParaRPr lang="es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Picture 3" descr="A flag with a white circle and orange circle&#10;&#10;Description automatically generated">
            <a:extLst>
              <a:ext uri="{FF2B5EF4-FFF2-40B4-BE49-F238E27FC236}">
                <a16:creationId xmlns:a16="http://schemas.microsoft.com/office/drawing/2014/main" id="{AC8C4AD4-62CB-BBE4-7D18-734DBE73E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326" r="5283"/>
          <a:stretch/>
        </p:blipFill>
        <p:spPr>
          <a:xfrm>
            <a:off x="8050409" y="2694880"/>
            <a:ext cx="3452939" cy="2518804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 Map</Template>
  <TotalTime>60</TotalTime>
  <Words>318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4</vt:i4>
      </vt:variant>
    </vt:vector>
  </HeadingPairs>
  <TitlesOfParts>
    <vt:vector size="21" baseType="lpstr">
      <vt:lpstr>Arial</vt:lpstr>
      <vt:lpstr>Calibri</vt:lpstr>
      <vt:lpstr>Century Gothic</vt:lpstr>
      <vt:lpstr>Constantia</vt:lpstr>
      <vt:lpstr>Symbol</vt:lpstr>
      <vt:lpstr>Wingdings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APME</dc:creator>
  <dc:description/>
  <cp:lastModifiedBy>Lea-Priscila Mocan</cp:lastModifiedBy>
  <cp:revision>25</cp:revision>
  <dcterms:created xsi:type="dcterms:W3CDTF">2019-05-08T05:40:17Z</dcterms:created>
  <dcterms:modified xsi:type="dcterms:W3CDTF">2024-11-25T07:59:16Z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664095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S10.2.0</vt:lpwstr>
  </property>
  <property fmtid="{D5CDD505-2E9C-101B-9397-08002B2CF9AE}" pid="5" name="PresentationFormat">
    <vt:lpwstr>Widescreen</vt:lpwstr>
  </property>
  <property fmtid="{D5CDD505-2E9C-101B-9397-08002B2CF9AE}" pid="6" name="Slides">
    <vt:r8>4</vt:r8>
  </property>
</Properties>
</file>