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</p:sldIdLst>
  <p:sldSz cx="12192000" cy="6858000"/>
  <p:notesSz cx="7559675" cy="1069181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72CF9AD2-B24C-422D-A9FA-689D139EFB7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B0304A4-FE77-42F1-ABDB-5FD58F69E3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0A0B11-AA4E-4D1F-8B01-F8D74D67FF5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28DACB7-0624-4284-8C36-EA49E2BEF6B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489365A-62E5-4720-A96E-5C5FFAA3E1B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9A91D9D-13AF-45E5-9212-F1E389312B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85C8C27-04ED-4F80-827E-85D42CBB599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B8F7CCD-0754-46B7-8B5A-2E17097B6D2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CA79B058-F499-4788-BF07-0928122DA27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E9B1002-0FAE-401D-B13F-5A27A011D44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-4680" y="285840"/>
            <a:ext cx="12193200" cy="6381360"/>
          </a:xfrm>
          <a:custGeom>
            <a:avLst/>
            <a:gdLst>
              <a:gd name="textAreaLeft" fmla="*/ 0 w 12193200"/>
              <a:gd name="textAreaRight" fmla="*/ 12193560 w 12193200"/>
              <a:gd name="textAreaTop" fmla="*/ 0 h 6381360"/>
              <a:gd name="textAreaBottom" fmla="*/ 6381720 h 6381360"/>
            </a:gdLst>
            <a:ahLst/>
            <a:cxnLst/>
            <a:rect l="textAreaLeft" t="textAreaTop" r="textAreaRight" b="textAreaBottom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rotWithShape="0"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25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6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27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E86255-9026-4E40-A61A-0BF14B675D5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solidFill>
            <a:schemeClr val="lt1">
              <a:lumMod val="95000"/>
            </a:schemeClr>
          </a:solidFill>
          <a:ln w="3240">
            <a:solidFill>
              <a:schemeClr val="lt1">
                <a:lumMod val="75000"/>
              </a:schemeClr>
            </a:solidFill>
            <a:miter/>
          </a:ln>
        </p:spPr>
        <p:txBody>
          <a:bodyPr lIns="90000" tIns="9144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28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29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0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02303B3-7850-4564-88A3-E456606B9690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1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2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3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994513-1A34-49CB-8A42-A44550F877AC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839080" y="685800"/>
            <a:ext cx="213444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17880" y="685800"/>
            <a:ext cx="741780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25A064-C105-428D-976F-CC86A856BED5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9AF3A3-83EE-4F39-A8AC-AC6C4D0FE9DD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7880" y="3429000"/>
            <a:ext cx="9755640" cy="236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3560" y="685800"/>
            <a:ext cx="78548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95224F-712B-4C48-867A-1B5F60797533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3372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6400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dt" idx="13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4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sldNum" idx="15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69A2DAE-CCBE-49FC-9F96-E44A76BFD434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21788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6364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6364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dt" idx="16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ftr" idx="17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3" name="PlaceHolder 8"/>
          <p:cNvSpPr>
            <a:spLocks noGrp="1"/>
          </p:cNvSpPr>
          <p:nvPr>
            <p:ph type="sldNum" idx="18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7157E8-1BAB-4588-91D5-C55E8D77F2D3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 idx="19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20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sldNum" idx="21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C5EAC28-896C-44F7-9C1F-FD13129441AA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 idx="22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 idx="23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sldNum" idx="24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89C731-C847-4FCC-A796-5A4BE532A844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‹#›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"/>
          <p:cNvSpPr/>
          <p:nvPr/>
        </p:nvSpPr>
        <p:spPr>
          <a:xfrm>
            <a:off x="454478" y="354102"/>
            <a:ext cx="9285120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o-RO" sz="3200" spc="-1" dirty="0">
                <a:solidFill>
                  <a:schemeClr val="dk2"/>
                </a:solidFill>
                <a:latin typeface="Constantia"/>
              </a:rPr>
              <a:t>8 decembrie</a:t>
            </a:r>
          </a:p>
          <a:p>
            <a:pPr defTabSz="914400">
              <a:lnSpc>
                <a:spcPct val="90000"/>
              </a:lnSpc>
            </a:pPr>
            <a:r>
              <a:rPr lang="ro-RO" sz="4000" b="1" spc="-1" dirty="0">
                <a:solidFill>
                  <a:schemeClr val="dk2"/>
                </a:solidFill>
                <a:latin typeface="Constantia"/>
              </a:rPr>
              <a:t>Nicușor &amp; </a:t>
            </a:r>
            <a:r>
              <a:rPr lang="ro-RO" sz="4000" b="1" spc="-1" dirty="0" err="1">
                <a:solidFill>
                  <a:schemeClr val="dk2"/>
                </a:solidFill>
                <a:latin typeface="Constantia"/>
              </a:rPr>
              <a:t>Debora</a:t>
            </a:r>
            <a:endParaRPr lang="es-E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5300431" y="1658281"/>
            <a:ext cx="6759360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o-RO" sz="2500" b="1" strike="noStrike" spc="-1" dirty="0">
                <a:solidFill>
                  <a:schemeClr val="dk2"/>
                </a:solidFill>
                <a:latin typeface="Constantia"/>
              </a:rPr>
              <a:t>Împreună cu </a:t>
            </a: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Levi și </a:t>
            </a:r>
            <a:r>
              <a:rPr lang="ro-RO" sz="2500" b="0" strike="noStrike" spc="-1" dirty="0" err="1">
                <a:solidFill>
                  <a:schemeClr val="dk2"/>
                </a:solidFill>
                <a:latin typeface="Constantia"/>
              </a:rPr>
              <a:t>Abigail</a:t>
            </a:r>
            <a:endParaRPr lang="es-E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500" b="1" strike="noStrike" spc="-1" dirty="0">
                <a:solidFill>
                  <a:schemeClr val="dk2"/>
                </a:solidFill>
                <a:latin typeface="Constantia"/>
              </a:rPr>
              <a:t>Slujesc în </a:t>
            </a: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Albania</a:t>
            </a:r>
            <a:endParaRPr lang="es-E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500" b="1" strike="noStrike" spc="-1" dirty="0">
                <a:solidFill>
                  <a:schemeClr val="dk2"/>
                </a:solidFill>
                <a:latin typeface="Constantia"/>
              </a:rPr>
              <a:t>Trimiși de </a:t>
            </a: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Biserica Speranța din</a:t>
            </a:r>
          </a:p>
          <a:p>
            <a:pPr defTabSz="914400">
              <a:lnSpc>
                <a:spcPct val="100000"/>
              </a:lnSpc>
            </a:pP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Oradea</a:t>
            </a:r>
            <a:endParaRPr lang="es-E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500" b="1" strike="noStrike" spc="-1" dirty="0">
                <a:solidFill>
                  <a:schemeClr val="dk2"/>
                </a:solidFill>
                <a:latin typeface="Constantia"/>
              </a:rPr>
              <a:t>Începând din </a:t>
            </a:r>
            <a:r>
              <a:rPr lang="it-IT" sz="2500" b="0" strike="noStrike" spc="-1" dirty="0">
                <a:solidFill>
                  <a:schemeClr val="dk2"/>
                </a:solidFill>
                <a:latin typeface="Constantia"/>
              </a:rPr>
              <a:t>2011 în Macedonia |</a:t>
            </a:r>
          </a:p>
          <a:p>
            <a:pPr defTabSz="914400">
              <a:lnSpc>
                <a:spcPct val="100000"/>
              </a:lnSpc>
            </a:pPr>
            <a:r>
              <a:rPr lang="it-IT" sz="2500" b="0" strike="noStrike" spc="-1" dirty="0">
                <a:solidFill>
                  <a:schemeClr val="dk2"/>
                </a:solidFill>
                <a:latin typeface="Constantia"/>
              </a:rPr>
              <a:t>2023 în Albania</a:t>
            </a:r>
            <a:endParaRPr lang="es-ES" sz="2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 descr="A person and person with two children&#10;&#10;Description automatically generated">
            <a:extLst>
              <a:ext uri="{FF2B5EF4-FFF2-40B4-BE49-F238E27FC236}">
                <a16:creationId xmlns:a16="http://schemas.microsoft.com/office/drawing/2014/main" id="{A970EC81-4E81-E65E-C667-B9FF1E9D9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9" y="1617752"/>
            <a:ext cx="4408280" cy="2480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634BD-307C-6E2D-A9CF-7919740A39AA}"/>
              </a:ext>
            </a:extLst>
          </p:cNvPr>
          <p:cNvSpPr txBox="1"/>
          <p:nvPr/>
        </p:nvSpPr>
        <p:spPr>
          <a:xfrm>
            <a:off x="454478" y="4108665"/>
            <a:ext cx="11283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Se implică în: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Evanghelizarea albanezilor musulmani și crearea unor materiale în format digital și fizic specifice culturii albaneze.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Echiparea și mobilizarea bisericilor locale în lucrarea de misiune prin organizarea unei echipe de mobilizare și predare a cursului Kairos.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Lucrarea cu copiii, prin proiecte de tip </a:t>
            </a:r>
            <a:r>
              <a:rPr lang="ro-RO" sz="2400" dirty="0" err="1">
                <a:solidFill>
                  <a:sysClr val="windowText" lastClr="000000"/>
                </a:solidFill>
                <a:latin typeface="Constantia" panose="02030602050306030303" pitchFamily="18" charset="0"/>
              </a:rPr>
              <a:t>after-school</a:t>
            </a:r>
            <a:r>
              <a:rPr lang="ro-RO" sz="2400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în care se împlinesc nevoile lor sociale și spirituale.</a:t>
            </a: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3"/>
          <p:cNvSpPr/>
          <p:nvPr/>
        </p:nvSpPr>
        <p:spPr>
          <a:xfrm>
            <a:off x="591628" y="1096560"/>
            <a:ext cx="7460826" cy="4769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800" b="1" strike="noStrike" spc="-1" dirty="0">
                <a:solidFill>
                  <a:schemeClr val="dk2"/>
                </a:solidFill>
                <a:latin typeface="Constantia"/>
              </a:rPr>
              <a:t>Motive de </a:t>
            </a:r>
            <a:r>
              <a:rPr lang="en-GB" sz="2800" b="1" strike="noStrike" spc="-1" dirty="0" err="1">
                <a:solidFill>
                  <a:schemeClr val="dk2"/>
                </a:solidFill>
                <a:latin typeface="Constantia"/>
              </a:rPr>
              <a:t>rugăciune</a:t>
            </a:r>
            <a:r>
              <a:rPr lang="en-GB" sz="2800" b="1" strike="noStrike" spc="-1" dirty="0">
                <a:solidFill>
                  <a:schemeClr val="dk2"/>
                </a:solidFill>
                <a:latin typeface="Constantia"/>
              </a:rPr>
              <a:t>: 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44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Proiectul de evanghelizare a zonelor în care Evanghelia încă nu a ajuns.</a:t>
            </a:r>
          </a:p>
          <a:p>
            <a:pPr marL="514440" indent="-51444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Echiparea și mobilizarea bisericilor locale pentru misiune.</a:t>
            </a:r>
          </a:p>
          <a:p>
            <a:pPr marL="514440" indent="-51444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Evanghelizarea copiilor și proiectele care decurg din această lucrare.</a:t>
            </a:r>
          </a:p>
          <a:p>
            <a:pPr defTabSz="914400">
              <a:lnSpc>
                <a:spcPct val="100000"/>
              </a:lnSpc>
              <a:buClr>
                <a:srgbClr val="000000"/>
              </a:buClr>
            </a:pPr>
            <a:endParaRPr lang="es-ES" sz="1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GB" sz="2800" b="1" strike="noStrike" spc="-1" dirty="0">
                <a:solidFill>
                  <a:schemeClr val="dk2"/>
                </a:solidFill>
                <a:latin typeface="Constantia"/>
              </a:rPr>
              <a:t>Motto: 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Și ce-ai auzit de la mine în fața multor martori încredințează la oameni de încredere, care să fie în stare să învețe și pe alții. </a:t>
            </a:r>
            <a:r>
              <a:rPr lang="ro-RO" sz="2600" b="1" strike="noStrike" spc="-1" dirty="0">
                <a:solidFill>
                  <a:schemeClr val="dk2"/>
                </a:solidFill>
                <a:latin typeface="Constantia"/>
              </a:rPr>
              <a:t>2 Timotei 2:2</a:t>
            </a:r>
            <a:endParaRPr lang="es-ES" sz="2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Picture 4"/>
          <p:cNvPicPr/>
          <p:nvPr/>
        </p:nvPicPr>
        <p:blipFill>
          <a:blip r:embed="rId2"/>
          <a:stretch/>
        </p:blipFill>
        <p:spPr>
          <a:xfrm>
            <a:off x="6748200" y="1046880"/>
            <a:ext cx="5443560" cy="4081680"/>
          </a:xfrm>
          <a:prstGeom prst="rect">
            <a:avLst/>
          </a:prstGeom>
          <a:ln w="0">
            <a:noFill/>
          </a:ln>
        </p:spPr>
      </p:pic>
      <p:sp>
        <p:nvSpPr>
          <p:cNvPr id="71" name="TextBox 5"/>
          <p:cNvSpPr/>
          <p:nvPr/>
        </p:nvSpPr>
        <p:spPr>
          <a:xfrm>
            <a:off x="8400332" y="4875371"/>
            <a:ext cx="320004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000" b="1" strike="noStrike" spc="-1" dirty="0">
                <a:solidFill>
                  <a:sysClr val="windowText" lastClr="000000"/>
                </a:solidFill>
                <a:latin typeface="Constantia"/>
              </a:rPr>
              <a:t>Albania</a:t>
            </a:r>
            <a:endParaRPr lang="es-ES" sz="3000" b="0" strike="noStrike" spc="-1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3"/>
          <p:cNvSpPr/>
          <p:nvPr/>
        </p:nvSpPr>
        <p:spPr>
          <a:xfrm>
            <a:off x="2999100" y="550962"/>
            <a:ext cx="6193800" cy="1143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600" strike="noStrike" spc="-1" dirty="0">
                <a:solidFill>
                  <a:schemeClr val="dk2"/>
                </a:solidFill>
                <a:latin typeface="Constantia"/>
              </a:rPr>
              <a:t>Proiectul România 100%</a:t>
            </a:r>
            <a:endParaRPr lang="es-ES" sz="360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r>
              <a:rPr lang="ro-RO" sz="4000" b="1" strike="noStrike" spc="-1" dirty="0">
                <a:solidFill>
                  <a:schemeClr val="dk2"/>
                </a:solidFill>
                <a:latin typeface="Constantia" panose="02030602050306030303" pitchFamily="18" charset="0"/>
              </a:rPr>
              <a:t>BUDEȘTI, CĂLĂRAȘI</a:t>
            </a:r>
            <a:endParaRPr lang="es-ES" sz="4000" b="0" strike="noStrike" spc="-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74" name="TextBox 7"/>
          <p:cNvSpPr/>
          <p:nvPr/>
        </p:nvSpPr>
        <p:spPr>
          <a:xfrm>
            <a:off x="478175" y="4128493"/>
            <a:ext cx="11235647" cy="24915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600" b="1" strike="noStrike" spc="-1" dirty="0">
                <a:solidFill>
                  <a:schemeClr val="dk2"/>
                </a:solidFill>
                <a:latin typeface="Constantia"/>
              </a:rPr>
              <a:t>Banu </a:t>
            </a:r>
            <a:r>
              <a:rPr lang="en-US" sz="2600" b="1" strike="noStrike" spc="-1" dirty="0" err="1">
                <a:solidFill>
                  <a:schemeClr val="dk2"/>
                </a:solidFill>
                <a:latin typeface="Constantia"/>
              </a:rPr>
              <a:t>Cătălin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și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1" strike="noStrike" spc="-1" dirty="0">
                <a:solidFill>
                  <a:schemeClr val="dk2"/>
                </a:solidFill>
                <a:latin typeface="Constantia"/>
              </a:rPr>
              <a:t>Lavinia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au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patru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copii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: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Sebia, Albert,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Timee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și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Tasia.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Cătălin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este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prezbiter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Biserica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Penticostală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Elim din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București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și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septembrie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2023 a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fost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acreditat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ca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evanghelist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AREA. El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este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implicat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multă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vreme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lucrarea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evanghelizare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și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plantare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de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biserici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Inima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lui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s-a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îndreptat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către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orașul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Budești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din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județul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Călărași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unde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lucrarea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a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început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toamna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anului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2023.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Nevoile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acolo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sunt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încă</a:t>
            </a:r>
            <a:r>
              <a:rPr lang="ro-RO" sz="2600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mari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.</a:t>
            </a:r>
            <a:endParaRPr lang="es-ES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CECBD29-D6EB-D6C9-A983-F1B837085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/>
          <a:stretch/>
        </p:blipFill>
        <p:spPr>
          <a:xfrm>
            <a:off x="4307432" y="1868851"/>
            <a:ext cx="3577135" cy="2072084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4"/>
          <p:cNvSpPr/>
          <p:nvPr/>
        </p:nvSpPr>
        <p:spPr>
          <a:xfrm>
            <a:off x="723669" y="2000566"/>
            <a:ext cx="6857001" cy="40919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o-RO" sz="3400" b="1" strike="noStrike" spc="-1" dirty="0">
                <a:solidFill>
                  <a:schemeClr val="dk2"/>
                </a:solidFill>
                <a:latin typeface="Constantia"/>
              </a:rPr>
              <a:t>Motive de rugăciune: </a:t>
            </a:r>
            <a:endParaRPr lang="es-ES" sz="3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chemeClr val="dk2"/>
                </a:solidFill>
                <a:latin typeface="Constantia"/>
              </a:rPr>
              <a:t>Pentru viziune și conturarea unei echipe de slujire.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chemeClr val="dk2"/>
                </a:solidFill>
                <a:latin typeface="Constantia"/>
              </a:rPr>
              <a:t>Identificarea unui local pentru întâlnirile bisericii.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chemeClr val="dk2"/>
                </a:solidFill>
                <a:latin typeface="Constantia"/>
              </a:rPr>
              <a:t>Găsirea resurselor necesare pentru a începe acest proiect.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chemeClr val="dk2"/>
                </a:solidFill>
                <a:latin typeface="Constantia"/>
              </a:rPr>
              <a:t>Protecția și sănătatea familiei de evangheliști.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A971387-C1ED-42C6-3399-AF227679D290}"/>
              </a:ext>
            </a:extLst>
          </p:cNvPr>
          <p:cNvSpPr/>
          <p:nvPr/>
        </p:nvSpPr>
        <p:spPr>
          <a:xfrm>
            <a:off x="2999100" y="518297"/>
            <a:ext cx="6193800" cy="11434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600" strike="noStrike" spc="-1" dirty="0">
                <a:solidFill>
                  <a:schemeClr val="dk2"/>
                </a:solidFill>
                <a:latin typeface="Constantia"/>
              </a:rPr>
              <a:t>Proiectul România 100%</a:t>
            </a:r>
            <a:endParaRPr lang="es-ES" sz="360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r>
              <a:rPr lang="ro-RO" sz="4000" b="1" strike="noStrike" spc="-1" dirty="0">
                <a:solidFill>
                  <a:schemeClr val="dk2"/>
                </a:solidFill>
                <a:latin typeface="Constantia" panose="02030602050306030303" pitchFamily="18" charset="0"/>
              </a:rPr>
              <a:t>BUDEȘTI, CĂLĂRAȘI</a:t>
            </a:r>
            <a:endParaRPr lang="es-ES" sz="4000" b="0" strike="noStrike" spc="-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Picture 7" descr="A map of a country&#10;&#10;Description automatically generated">
            <a:extLst>
              <a:ext uri="{FF2B5EF4-FFF2-40B4-BE49-F238E27FC236}">
                <a16:creationId xmlns:a16="http://schemas.microsoft.com/office/drawing/2014/main" id="{519D9E95-6D38-16F7-DD41-EFD494DF2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70" y="2000565"/>
            <a:ext cx="4403234" cy="403042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40</TotalTime>
  <Words>284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Century Gothic</vt:lpstr>
      <vt:lpstr>Constantia</vt:lpstr>
      <vt:lpstr>Symbol</vt:lpstr>
      <vt:lpstr>Wingdings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APME</dc:creator>
  <dc:description/>
  <cp:lastModifiedBy>Lea-Priscila Mocan</cp:lastModifiedBy>
  <cp:revision>30</cp:revision>
  <dcterms:created xsi:type="dcterms:W3CDTF">2019-05-08T05:40:17Z</dcterms:created>
  <dcterms:modified xsi:type="dcterms:W3CDTF">2024-11-25T07:43:59Z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4</vt:r8>
  </property>
</Properties>
</file>