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notesMasterIdLst>
    <p:notesMasterId r:id="rId16"/>
  </p:notesMasterIdLst>
  <p:sldIdLst>
    <p:sldId id="256" r:id="rId12"/>
    <p:sldId id="257" r:id="rId13"/>
    <p:sldId id="258" r:id="rId14"/>
    <p:sldId id="259" r:id="rId15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Click to move the slide</a:t>
            </a: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Click to edit the notes format</a:t>
            </a:r>
          </a:p>
        </p:txBody>
      </p:sp>
      <p:sp>
        <p:nvSpPr>
          <p:cNvPr id="5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&lt;header&gt;</a:t>
            </a:r>
          </a:p>
        </p:txBody>
      </p:sp>
      <p:sp>
        <p:nvSpPr>
          <p:cNvPr id="52" name="PlaceHolder 4"/>
          <p:cNvSpPr>
            <a:spLocks noGrp="1"/>
          </p:cNvSpPr>
          <p:nvPr>
            <p:ph type="dt" idx="3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53" name="PlaceHolder 5"/>
          <p:cNvSpPr>
            <a:spLocks noGrp="1"/>
          </p:cNvSpPr>
          <p:nvPr>
            <p:ph type="ftr" idx="3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54" name="PlaceHolder 6"/>
          <p:cNvSpPr>
            <a:spLocks noGrp="1"/>
          </p:cNvSpPr>
          <p:nvPr>
            <p:ph type="sldNum" idx="3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fld id="{D2E5BF5E-E2D3-4D6E-8907-FF64A64CC0A7}" type="slidenum">
              <a:rPr lang="es-ES" sz="14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es-ES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-21600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sldNum" idx="34"/>
          </p:nvPr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lang="es-ES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9386325-C7F1-4B0A-A73E-32C2A67656BC}" type="slidenum">
              <a:rPr lang="es-ES" sz="1200" b="0" strike="noStrike" spc="-1">
                <a:solidFill>
                  <a:srgbClr val="000000"/>
                </a:solidFill>
                <a:latin typeface="Calibri"/>
              </a:rPr>
              <a:t>4</a:t>
            </a:fld>
            <a:endParaRPr lang="es-E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280" cy="304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lstStyle/>
          <a:p>
            <a:fld id="{6A0F3B42-5695-4D07-AAFB-30B673C38C0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lstStyle/>
          <a:p>
            <a:fld id="{23146D6E-5EAB-449B-959E-A42663B4524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DE01EEC-A1D2-4F65-83DB-70DAF7C9826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E5F3517-DDF7-43F1-92AB-EEF32A4F80E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280" cy="304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ES" sz="2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6C186BE-A969-4062-A4B8-872CE243D63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9679EF1-8068-4C80-92D9-EEB4180E143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280" cy="304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ES" sz="2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ES" sz="2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DD9182D4-356F-4FCF-BEDE-CE439E3DA80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9BC58126-87E3-4BD2-BB39-F791D698C00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280" cy="304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3AF7EFCC-70D4-4099-B1A6-D1D2AC30213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2A830FFA-E3B0-42A1-9371-19648B9C14F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/>
          <p:nvPr/>
        </p:nvSpPr>
        <p:spPr>
          <a:xfrm>
            <a:off x="-4680" y="285840"/>
            <a:ext cx="12192840" cy="6381000"/>
          </a:xfrm>
          <a:custGeom>
            <a:avLst/>
            <a:gdLst>
              <a:gd name="textAreaLeft" fmla="*/ 0 w 12192840"/>
              <a:gd name="textAreaRight" fmla="*/ 12193560 w 12192840"/>
              <a:gd name="textAreaTop" fmla="*/ 0 h 6381000"/>
              <a:gd name="textAreaBottom" fmla="*/ 6381720 h 6381000"/>
            </a:gdLst>
            <a:ahLst/>
            <a:cxnLst/>
            <a:rect l="textAreaLeft" t="textAreaTop" r="textAreaRight" b="textAreaBottom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rotWithShape="0"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entury Gothic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280" cy="304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s-ES" sz="4400" b="0" strike="noStrike" spc="-1">
                <a:solidFill>
                  <a:schemeClr val="dk1"/>
                </a:solidFill>
                <a:latin typeface="Century Gothic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chemeClr val="dk1"/>
                </a:solidFill>
                <a:latin typeface="Century Gothic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chemeClr val="dk1"/>
                </a:solidFill>
                <a:latin typeface="Century Gothic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chemeClr val="dk1"/>
                </a:solidFill>
                <a:latin typeface="Century Gothic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chemeClr val="dk1"/>
                </a:solidFill>
                <a:latin typeface="Century Gothic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chemeClr val="dk1"/>
                </a:solidFill>
                <a:latin typeface="Century Gothic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7"/>
          <p:cNvSpPr/>
          <p:nvPr/>
        </p:nvSpPr>
        <p:spPr>
          <a:xfrm>
            <a:off x="0" y="0"/>
            <a:ext cx="5180760" cy="685728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100000">
                <a:srgbClr val="D9D9D9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entury Gothic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ftr" idx="25"/>
          </p:nvPr>
        </p:nvSpPr>
        <p:spPr>
          <a:xfrm>
            <a:off x="1209240" y="6448320"/>
            <a:ext cx="663912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sldNum" idx="26"/>
          </p:nvPr>
        </p:nvSpPr>
        <p:spPr>
          <a:xfrm>
            <a:off x="9830880" y="6448320"/>
            <a:ext cx="114264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4BCEF3F-FE8C-40FD-949F-0D98E8900AE3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 idx="27"/>
          </p:nvPr>
        </p:nvSpPr>
        <p:spPr>
          <a:xfrm>
            <a:off x="8154000" y="6448320"/>
            <a:ext cx="139608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7"/>
          <p:cNvSpPr/>
          <p:nvPr/>
        </p:nvSpPr>
        <p:spPr>
          <a:xfrm>
            <a:off x="0" y="0"/>
            <a:ext cx="5180760" cy="685728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100000">
                <a:srgbClr val="D9D9D9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entury Gothic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ftr" idx="28"/>
          </p:nvPr>
        </p:nvSpPr>
        <p:spPr>
          <a:xfrm>
            <a:off x="1209240" y="6448320"/>
            <a:ext cx="663912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sldNum" idx="29"/>
          </p:nvPr>
        </p:nvSpPr>
        <p:spPr>
          <a:xfrm>
            <a:off x="9830880" y="6448320"/>
            <a:ext cx="114264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9F5DBAF-A6FA-40E0-BC0C-F9135916DFA7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dt" idx="30"/>
          </p:nvPr>
        </p:nvSpPr>
        <p:spPr>
          <a:xfrm>
            <a:off x="8154000" y="6448320"/>
            <a:ext cx="139608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1209240" y="6448320"/>
            <a:ext cx="663912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9830880" y="6448320"/>
            <a:ext cx="114264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7206126-0EB0-4F59-84CB-7AE888EA76E4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3"/>
          </p:nvPr>
        </p:nvSpPr>
        <p:spPr>
          <a:xfrm>
            <a:off x="8154000" y="6448320"/>
            <a:ext cx="139608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ftr" idx="4"/>
          </p:nvPr>
        </p:nvSpPr>
        <p:spPr>
          <a:xfrm>
            <a:off x="1209240" y="6448320"/>
            <a:ext cx="663912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sldNum" idx="5"/>
          </p:nvPr>
        </p:nvSpPr>
        <p:spPr>
          <a:xfrm>
            <a:off x="9830880" y="6448320"/>
            <a:ext cx="114264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0DACFFD-ED4F-4D1A-8552-A758DDA0977F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dt" idx="6"/>
          </p:nvPr>
        </p:nvSpPr>
        <p:spPr>
          <a:xfrm>
            <a:off x="8154000" y="6448320"/>
            <a:ext cx="139608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280" cy="304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s-ES" sz="4400" b="0" strike="noStrike" spc="-1">
                <a:solidFill>
                  <a:schemeClr val="dk1"/>
                </a:solidFill>
                <a:latin typeface="Century Gothic"/>
              </a:rPr>
              <a:t>Click to edit the title text format</a:t>
            </a: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Seventh Outline Level</a:t>
            </a:r>
          </a:p>
        </p:txBody>
      </p:sp>
      <p:sp>
        <p:nvSpPr>
          <p:cNvPr id="13" name="PlaceHolder 3"/>
          <p:cNvSpPr>
            <a:spLocks noGrp="1"/>
          </p:cNvSpPr>
          <p:nvPr>
            <p:ph type="ftr" idx="7"/>
          </p:nvPr>
        </p:nvSpPr>
        <p:spPr>
          <a:xfrm>
            <a:off x="1209240" y="6448320"/>
            <a:ext cx="663912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14" name="PlaceHolder 4"/>
          <p:cNvSpPr>
            <a:spLocks noGrp="1"/>
          </p:cNvSpPr>
          <p:nvPr>
            <p:ph type="sldNum" idx="8"/>
          </p:nvPr>
        </p:nvSpPr>
        <p:spPr>
          <a:xfrm>
            <a:off x="9830880" y="6448320"/>
            <a:ext cx="114264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771B0A57-748C-4F10-91F4-EF645F6471DF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dt" idx="9"/>
          </p:nvPr>
        </p:nvSpPr>
        <p:spPr>
          <a:xfrm>
            <a:off x="8154000" y="6448320"/>
            <a:ext cx="139608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ftr" idx="10"/>
          </p:nvPr>
        </p:nvSpPr>
        <p:spPr>
          <a:xfrm>
            <a:off x="1209240" y="6448320"/>
            <a:ext cx="663912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19" name="PlaceHolder 2"/>
          <p:cNvSpPr>
            <a:spLocks noGrp="1"/>
          </p:cNvSpPr>
          <p:nvPr>
            <p:ph type="sldNum" idx="11"/>
          </p:nvPr>
        </p:nvSpPr>
        <p:spPr>
          <a:xfrm>
            <a:off x="9830880" y="6448320"/>
            <a:ext cx="114264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14933ED-2CA0-4777-95FF-9503EF770F91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dt" idx="12"/>
          </p:nvPr>
        </p:nvSpPr>
        <p:spPr>
          <a:xfrm>
            <a:off x="8154000" y="6448320"/>
            <a:ext cx="139608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280" cy="304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s-ES" sz="4400" b="0" strike="noStrike" spc="-1">
                <a:solidFill>
                  <a:schemeClr val="dk1"/>
                </a:solidFill>
                <a:latin typeface="Century Gothic"/>
              </a:rPr>
              <a:t>Click to edit the title text format</a:t>
            </a: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Seventh Outline Level</a:t>
            </a: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chemeClr val="dk1"/>
                </a:solidFill>
                <a:latin typeface="Century Gothic"/>
              </a:rPr>
              <a:t>Seventh Outline Level</a:t>
            </a:r>
          </a:p>
        </p:txBody>
      </p:sp>
      <p:sp>
        <p:nvSpPr>
          <p:cNvPr id="24" name="PlaceHolder 4"/>
          <p:cNvSpPr>
            <a:spLocks noGrp="1"/>
          </p:cNvSpPr>
          <p:nvPr>
            <p:ph type="ftr" idx="13"/>
          </p:nvPr>
        </p:nvSpPr>
        <p:spPr>
          <a:xfrm>
            <a:off x="1209240" y="6448320"/>
            <a:ext cx="663912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25" name="PlaceHolder 5"/>
          <p:cNvSpPr>
            <a:spLocks noGrp="1"/>
          </p:cNvSpPr>
          <p:nvPr>
            <p:ph type="sldNum" idx="14"/>
          </p:nvPr>
        </p:nvSpPr>
        <p:spPr>
          <a:xfrm>
            <a:off x="9830880" y="6448320"/>
            <a:ext cx="114264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FD34216-094C-4FFA-9988-F1AA73F2A26B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dt" idx="15"/>
          </p:nvPr>
        </p:nvSpPr>
        <p:spPr>
          <a:xfrm>
            <a:off x="8154000" y="6448320"/>
            <a:ext cx="139608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ftr" idx="16"/>
          </p:nvPr>
        </p:nvSpPr>
        <p:spPr>
          <a:xfrm>
            <a:off x="1209240" y="6448320"/>
            <a:ext cx="663912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31" name="PlaceHolder 2"/>
          <p:cNvSpPr>
            <a:spLocks noGrp="1"/>
          </p:cNvSpPr>
          <p:nvPr>
            <p:ph type="sldNum" idx="17"/>
          </p:nvPr>
        </p:nvSpPr>
        <p:spPr>
          <a:xfrm>
            <a:off x="9830880" y="6448320"/>
            <a:ext cx="114264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8C57CF3-C7E3-4ECF-9917-3F237F175169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dt" idx="18"/>
          </p:nvPr>
        </p:nvSpPr>
        <p:spPr>
          <a:xfrm>
            <a:off x="8154000" y="6448320"/>
            <a:ext cx="139608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280" cy="304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s-ES" sz="4400" b="0" strike="noStrike" spc="-1">
                <a:solidFill>
                  <a:schemeClr val="dk1"/>
                </a:solidFill>
                <a:latin typeface="Century Gothic"/>
              </a:rPr>
              <a:t>Click to edit the title text format</a:t>
            </a:r>
          </a:p>
        </p:txBody>
      </p:sp>
      <p:sp>
        <p:nvSpPr>
          <p:cNvPr id="34" name="PlaceHolder 2"/>
          <p:cNvSpPr>
            <a:spLocks noGrp="1"/>
          </p:cNvSpPr>
          <p:nvPr>
            <p:ph type="ftr" idx="19"/>
          </p:nvPr>
        </p:nvSpPr>
        <p:spPr>
          <a:xfrm>
            <a:off x="1209240" y="6448320"/>
            <a:ext cx="663912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35" name="PlaceHolder 3"/>
          <p:cNvSpPr>
            <a:spLocks noGrp="1"/>
          </p:cNvSpPr>
          <p:nvPr>
            <p:ph type="sldNum" idx="20"/>
          </p:nvPr>
        </p:nvSpPr>
        <p:spPr>
          <a:xfrm>
            <a:off x="9830880" y="6448320"/>
            <a:ext cx="114264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D5F5AE4F-EAE2-4F69-9635-5A76C25460C8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dt" idx="21"/>
          </p:nvPr>
        </p:nvSpPr>
        <p:spPr>
          <a:xfrm>
            <a:off x="8154000" y="6448320"/>
            <a:ext cx="139608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ftr" idx="22"/>
          </p:nvPr>
        </p:nvSpPr>
        <p:spPr>
          <a:xfrm>
            <a:off x="1209240" y="6448320"/>
            <a:ext cx="663912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sldNum" idx="23"/>
          </p:nvPr>
        </p:nvSpPr>
        <p:spPr>
          <a:xfrm>
            <a:off x="9830880" y="6448320"/>
            <a:ext cx="114264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F2B791E-2984-4DB6-9E31-290AA629591A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dt" idx="24"/>
          </p:nvPr>
        </p:nvSpPr>
        <p:spPr>
          <a:xfrm>
            <a:off x="8154000" y="6448320"/>
            <a:ext cx="1396080" cy="18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327584&amp;picture=flag-of-pakista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ounterview.net/2015/09/delhi-mumbai-industrial-corridor.html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ublicdomainpictures.net/en/view-image.php?image=327584&amp;picture=flag-of-pakist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4"/>
          <p:cNvSpPr/>
          <p:nvPr/>
        </p:nvSpPr>
        <p:spPr>
          <a:xfrm>
            <a:off x="505526" y="511932"/>
            <a:ext cx="9284760" cy="10880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90000"/>
              </a:lnSpc>
            </a:pPr>
            <a:r>
              <a:rPr lang="ro-RO" sz="3200" b="0" strike="noStrike" spc="-1" dirty="0">
                <a:solidFill>
                  <a:schemeClr val="dk2"/>
                </a:solidFill>
                <a:latin typeface="Constantia"/>
              </a:rPr>
              <a:t>24 noiembrie</a:t>
            </a:r>
            <a:endParaRPr lang="es-E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90000"/>
              </a:lnSpc>
            </a:pPr>
            <a:r>
              <a:rPr lang="ro-RO" sz="4000" b="1" spc="-1" dirty="0" err="1">
                <a:solidFill>
                  <a:schemeClr val="dk2"/>
                </a:solidFill>
                <a:latin typeface="Constantia"/>
              </a:rPr>
              <a:t>Genesis</a:t>
            </a:r>
            <a:r>
              <a:rPr lang="es-ES" sz="4000" b="1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ro-RO" sz="4000" b="1" strike="noStrike" spc="-1" dirty="0">
                <a:solidFill>
                  <a:schemeClr val="dk2"/>
                </a:solidFill>
                <a:latin typeface="Constantia"/>
              </a:rPr>
              <a:t>&amp; </a:t>
            </a:r>
            <a:r>
              <a:rPr lang="ro-RO" sz="4000" b="1" spc="-1" dirty="0">
                <a:solidFill>
                  <a:schemeClr val="dk2"/>
                </a:solidFill>
                <a:latin typeface="Constantia"/>
              </a:rPr>
              <a:t>Patricia </a:t>
            </a:r>
            <a:r>
              <a:rPr lang="ro-RO" sz="4000" b="1" spc="-1" dirty="0" err="1">
                <a:solidFill>
                  <a:schemeClr val="dk2"/>
                </a:solidFill>
                <a:latin typeface="Constantia"/>
              </a:rPr>
              <a:t>Emata</a:t>
            </a:r>
            <a:endParaRPr lang="es-E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TextBox 5"/>
          <p:cNvSpPr/>
          <p:nvPr/>
        </p:nvSpPr>
        <p:spPr>
          <a:xfrm>
            <a:off x="5846137" y="1936309"/>
            <a:ext cx="5840338" cy="42150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Împreună cu copiii: </a:t>
            </a:r>
            <a:r>
              <a:rPr lang="ro-RO" sz="2600" strike="noStrike" spc="-1" dirty="0">
                <a:solidFill>
                  <a:schemeClr val="dk2"/>
                </a:solidFill>
                <a:latin typeface="Constantia"/>
              </a:rPr>
              <a:t>Caleb &amp; Ruth</a:t>
            </a:r>
            <a:endParaRPr lang="ro-RO" sz="2600" b="1" strike="noStrike" spc="-1" dirty="0">
              <a:solidFill>
                <a:schemeClr val="dk2"/>
              </a:solidFill>
              <a:latin typeface="Constantia"/>
            </a:endParaRPr>
          </a:p>
          <a:p>
            <a:pPr algn="just"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Slujesc 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în Filipine</a:t>
            </a:r>
            <a:endParaRPr lang="es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just"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Trimiși de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 Biserica Penticostală </a:t>
            </a:r>
            <a:r>
              <a:rPr lang="ro-RO" sz="2600" b="0" strike="noStrike" spc="-1" dirty="0" err="1">
                <a:solidFill>
                  <a:schemeClr val="dk2"/>
                </a:solidFill>
                <a:latin typeface="Constantia"/>
              </a:rPr>
              <a:t>Elim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 din Cluj-Napoca</a:t>
            </a:r>
          </a:p>
          <a:p>
            <a:pPr algn="just"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Începând din 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2018 | cu APME din 2022</a:t>
            </a:r>
          </a:p>
          <a:p>
            <a:pPr algn="just" defTabSz="914400">
              <a:lnSpc>
                <a:spcPct val="100000"/>
              </a:lnSpc>
            </a:pPr>
            <a:endParaRPr lang="es-ES" sz="800" b="0" strike="noStrike" spc="-1" dirty="0">
              <a:solidFill>
                <a:srgbClr val="000000"/>
              </a:solidFill>
              <a:latin typeface="Calibri"/>
            </a:endParaRPr>
          </a:p>
          <a:p>
            <a:pPr algn="just"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Se implică în: </a:t>
            </a:r>
            <a:endParaRPr lang="es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3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600" b="0" strike="noStrike" spc="-1" dirty="0">
                <a:solidFill>
                  <a:schemeClr val="dk2"/>
                </a:solidFill>
                <a:latin typeface="Constantia"/>
              </a:rPr>
              <a:t>Evanghelizare și plantare de biserici</a:t>
            </a:r>
          </a:p>
          <a:p>
            <a:pPr marL="343080" indent="-343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600" b="0" strike="noStrike" spc="-1" dirty="0">
                <a:solidFill>
                  <a:schemeClr val="dk2"/>
                </a:solidFill>
                <a:latin typeface="Constantia"/>
              </a:rPr>
              <a:t>Ucenicizare</a:t>
            </a:r>
          </a:p>
          <a:p>
            <a:pPr marL="343080" indent="-343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600" b="0" strike="noStrike" spc="-1" dirty="0">
                <a:solidFill>
                  <a:schemeClr val="dk2"/>
                </a:solidFill>
                <a:latin typeface="Constantia"/>
              </a:rPr>
              <a:t>Programe cu copiii și studenții</a:t>
            </a:r>
          </a:p>
          <a:p>
            <a:pPr marL="343080" indent="-343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600" b="0" strike="noStrike" spc="-1" dirty="0">
                <a:solidFill>
                  <a:schemeClr val="dk2"/>
                </a:solidFill>
                <a:latin typeface="Constantia"/>
              </a:rPr>
              <a:t>Proiecte sociale</a:t>
            </a:r>
            <a:endParaRPr lang="es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Imagen 2" descr="Un grupo de niños posando para una foto&#10;&#10;Descripción generada automáticamente">
            <a:extLst>
              <a:ext uri="{FF2B5EF4-FFF2-40B4-BE49-F238E27FC236}">
                <a16:creationId xmlns:a16="http://schemas.microsoft.com/office/drawing/2014/main" id="{5778C791-E551-F5B6-CA80-1EB63268E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64" y="2403317"/>
            <a:ext cx="4911817" cy="3281068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3"/>
          <p:cNvSpPr/>
          <p:nvPr/>
        </p:nvSpPr>
        <p:spPr>
          <a:xfrm>
            <a:off x="386672" y="1059847"/>
            <a:ext cx="7928608" cy="43381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GB" sz="3200" b="1" strike="noStrike" spc="-1" dirty="0">
                <a:solidFill>
                  <a:schemeClr val="dk2"/>
                </a:solidFill>
                <a:latin typeface="Constantia"/>
              </a:rPr>
              <a:t>Motive de </a:t>
            </a:r>
            <a:r>
              <a:rPr lang="en-GB" sz="3200" b="1" strike="noStrike" spc="-1" dirty="0" err="1">
                <a:solidFill>
                  <a:schemeClr val="dk2"/>
                </a:solidFill>
                <a:latin typeface="Constantia"/>
              </a:rPr>
              <a:t>rugăciune</a:t>
            </a:r>
            <a:r>
              <a:rPr lang="en-GB" sz="3200" b="1" strike="noStrike" spc="-1" dirty="0">
                <a:solidFill>
                  <a:schemeClr val="dk2"/>
                </a:solidFill>
                <a:latin typeface="Constantia"/>
              </a:rPr>
              <a:t>: </a:t>
            </a:r>
            <a:endParaRPr lang="es-E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 defTabSz="91440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Înțelepciune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pentru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ei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și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pentru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toți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cei</a:t>
            </a:r>
            <a:r>
              <a:rPr lang="ro-RO" sz="2600" spc="-1" dirty="0">
                <a:solidFill>
                  <a:schemeClr val="dk2"/>
                </a:solidFill>
                <a:latin typeface="Constantia"/>
              </a:rPr>
              <a:t> </a:t>
            </a:r>
            <a:br>
              <a:rPr lang="ro-RO" sz="2600" spc="-1" dirty="0">
                <a:solidFill>
                  <a:schemeClr val="dk2"/>
                </a:solidFill>
                <a:latin typeface="Constantia"/>
              </a:rPr>
            </a:b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cu care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lucrează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.</a:t>
            </a:r>
          </a:p>
          <a:p>
            <a:pPr marL="457200" indent="-457200" defTabSz="91440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Protecție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și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sănătate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pentru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ei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și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pentru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br>
              <a:rPr lang="ro-RO" sz="2600" b="0" strike="noStrike" spc="-1" dirty="0">
                <a:solidFill>
                  <a:schemeClr val="dk2"/>
                </a:solidFill>
                <a:latin typeface="Constantia"/>
              </a:rPr>
            </a:b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cei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din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jurul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lor.</a:t>
            </a:r>
          </a:p>
          <a:p>
            <a:pPr marL="457200" indent="-457200" defTabSz="914400">
              <a:lnSpc>
                <a:spcPct val="100000"/>
              </a:lnSpc>
              <a:buClr>
                <a:srgbClr val="000000"/>
              </a:buClr>
              <a:buFont typeface="Century Gothic"/>
              <a:buAutoNum type="arabicPeriod"/>
            </a:pP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Resursele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necesare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pentru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acoperirea</a:t>
            </a:r>
            <a:r>
              <a:rPr lang="ro-RO" sz="2600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nevoilor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financiare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ale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lucrării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și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proiectelor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desfășurate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.</a:t>
            </a:r>
            <a:endParaRPr lang="ro-RO" sz="2600" b="0" strike="noStrike" spc="-1" dirty="0">
              <a:solidFill>
                <a:schemeClr val="dk2"/>
              </a:solidFill>
              <a:latin typeface="Constantia"/>
            </a:endParaRPr>
          </a:p>
          <a:p>
            <a:pPr defTabSz="914400">
              <a:lnSpc>
                <a:spcPct val="100000"/>
              </a:lnSpc>
              <a:buClr>
                <a:srgbClr val="000000"/>
              </a:buClr>
            </a:pPr>
            <a:endParaRPr lang="es-ES" sz="8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</a:pPr>
            <a:r>
              <a:rPr lang="en-GB" sz="2800" b="1" strike="noStrike" spc="-1" dirty="0">
                <a:solidFill>
                  <a:schemeClr val="dk2"/>
                </a:solidFill>
                <a:latin typeface="Constantia"/>
              </a:rPr>
              <a:t>Motto: </a:t>
            </a:r>
            <a:endParaRPr lang="es-E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</a:pP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Cât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despre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mine,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eu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și casa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mea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vom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sluji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GB" sz="2600" b="0" strike="noStrike" spc="-1" dirty="0" err="1">
                <a:solidFill>
                  <a:schemeClr val="dk2"/>
                </a:solidFill>
                <a:latin typeface="Constantia"/>
              </a:rPr>
              <a:t>Domnului</a:t>
            </a:r>
            <a:r>
              <a:rPr lang="en-GB" sz="2600" b="0" strike="noStrike" spc="-1" dirty="0">
                <a:solidFill>
                  <a:schemeClr val="dk2"/>
                </a:solidFill>
                <a:latin typeface="Constantia"/>
              </a:rPr>
              <a:t>. </a:t>
            </a:r>
            <a:r>
              <a:rPr lang="en-GB" sz="2600" b="1" strike="noStrike" spc="-1" dirty="0">
                <a:solidFill>
                  <a:schemeClr val="dk2"/>
                </a:solidFill>
                <a:latin typeface="Constantia"/>
              </a:rPr>
              <a:t>Iosua 24:15</a:t>
            </a:r>
            <a:endParaRPr lang="es-ES" sz="2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9" name="Picture 4"/>
          <p:cNvPicPr/>
          <p:nvPr/>
        </p:nvPicPr>
        <p:blipFill>
          <a:blip r:embed="rId2"/>
          <a:stretch/>
        </p:blipFill>
        <p:spPr>
          <a:xfrm>
            <a:off x="7029360" y="1578240"/>
            <a:ext cx="4669920" cy="3480120"/>
          </a:xfrm>
          <a:prstGeom prst="rect">
            <a:avLst/>
          </a:prstGeom>
          <a:ln w="0">
            <a:noFill/>
          </a:ln>
        </p:spPr>
      </p:pic>
      <p:sp>
        <p:nvSpPr>
          <p:cNvPr id="60" name="TextBox 5"/>
          <p:cNvSpPr/>
          <p:nvPr/>
        </p:nvSpPr>
        <p:spPr>
          <a:xfrm>
            <a:off x="8315280" y="5083560"/>
            <a:ext cx="3199680" cy="5063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ro-RO" sz="3000" b="1" strike="noStrike" spc="-1" dirty="0">
                <a:solidFill>
                  <a:schemeClr val="dk2"/>
                </a:solidFill>
                <a:latin typeface="Constantia"/>
              </a:rPr>
              <a:t>Filipine</a:t>
            </a:r>
            <a:endParaRPr lang="es-E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5"/>
          <p:cNvSpPr/>
          <p:nvPr/>
        </p:nvSpPr>
        <p:spPr>
          <a:xfrm>
            <a:off x="783480" y="4309226"/>
            <a:ext cx="1062504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Poporul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ro-RO" sz="2400" spc="-1" dirty="0">
                <a:solidFill>
                  <a:srgbClr val="000000"/>
                </a:solidFill>
                <a:latin typeface="Constantia"/>
              </a:rPr>
              <a:t>J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at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este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de origine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indo-ariană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și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este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nativ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regiunii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Punjab. Ei sunt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printre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cei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mai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prosperi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locuitori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ai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Indiei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și ai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Pakistanului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,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fiind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un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grup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etnic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dominant din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punct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vedere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al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clasei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politice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în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regiunea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Punjab.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Acest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popor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este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alcătuit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din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închinători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la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trei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religii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majore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: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hinduism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,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budism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și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islam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. </a:t>
            </a:r>
          </a:p>
          <a:p>
            <a:pPr algn="just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Există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azi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un mic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grup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creștini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din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acest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grup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etnic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, în special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între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cei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care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nstantia"/>
              </a:rPr>
              <a:t>locuiesc</a:t>
            </a:r>
            <a:r>
              <a:rPr lang="en-US" sz="2400" b="0" strike="noStrike" spc="-1" dirty="0">
                <a:solidFill>
                  <a:srgbClr val="000000"/>
                </a:solidFill>
                <a:latin typeface="Constantia"/>
              </a:rPr>
              <a:t> în Anglia.</a:t>
            </a:r>
            <a:endParaRPr lang="es-E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C2A4332-F5FB-DC70-CED8-E103B3A9E886}"/>
              </a:ext>
            </a:extLst>
          </p:cNvPr>
          <p:cNvSpPr/>
          <p:nvPr/>
        </p:nvSpPr>
        <p:spPr>
          <a:xfrm>
            <a:off x="2152740" y="413047"/>
            <a:ext cx="7886520" cy="12265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ro-RO" sz="3600" spc="-1" dirty="0">
                <a:solidFill>
                  <a:schemeClr val="dk2"/>
                </a:solidFill>
                <a:latin typeface="Constantia"/>
              </a:rPr>
              <a:t>Grupuri etnice neevanghelizate</a:t>
            </a:r>
          </a:p>
          <a:p>
            <a:pPr algn="ctr" defTabSz="914400">
              <a:lnSpc>
                <a:spcPct val="90000"/>
              </a:lnSpc>
            </a:pPr>
            <a:endParaRPr lang="es-ES" sz="1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90000"/>
              </a:lnSpc>
            </a:pPr>
            <a:r>
              <a:rPr lang="ro-RO" sz="3600" b="1" spc="-1" dirty="0">
                <a:solidFill>
                  <a:schemeClr val="dk2"/>
                </a:solidFill>
                <a:latin typeface="Constantia"/>
              </a:rPr>
              <a:t> JAT, PAKISTAN</a:t>
            </a:r>
            <a:endParaRPr lang="es-E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7AA2B5AF-783D-ECE4-A4FA-F13882A2A2F0}"/>
              </a:ext>
            </a:extLst>
          </p:cNvPr>
          <p:cNvSpPr/>
          <p:nvPr/>
        </p:nvSpPr>
        <p:spPr>
          <a:xfrm>
            <a:off x="3847074" y="1817690"/>
            <a:ext cx="4928446" cy="24915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Limba: </a:t>
            </a:r>
            <a:r>
              <a:rPr lang="ro-RO" sz="2600" strike="noStrike" spc="-1" dirty="0" err="1">
                <a:solidFill>
                  <a:schemeClr val="dk2"/>
                </a:solidFill>
                <a:latin typeface="Constantia"/>
              </a:rPr>
              <a:t>punjabi</a:t>
            </a:r>
            <a:endParaRPr lang="ro-RO" sz="2600" b="1" strike="noStrike" spc="-1" dirty="0">
              <a:solidFill>
                <a:schemeClr val="dk2"/>
              </a:solidFill>
              <a:latin typeface="Constantia"/>
            </a:endParaRPr>
          </a:p>
          <a:p>
            <a:pPr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Populație: </a:t>
            </a:r>
            <a:r>
              <a:rPr lang="ro-RO" sz="2600" strike="noStrike" spc="-1" dirty="0">
                <a:solidFill>
                  <a:schemeClr val="dk2"/>
                </a:solidFill>
                <a:latin typeface="Constantia"/>
              </a:rPr>
              <a:t>2</a:t>
            </a:r>
            <a:r>
              <a:rPr lang="ro-RO" sz="2600" spc="-1" dirty="0">
                <a:solidFill>
                  <a:schemeClr val="dk2"/>
                </a:solidFill>
                <a:latin typeface="Constantia"/>
              </a:rPr>
              <a:t>8,8 milioane</a:t>
            </a:r>
            <a:endParaRPr lang="ro-RO" sz="2600" b="1" strike="noStrike" spc="-1" dirty="0">
              <a:solidFill>
                <a:schemeClr val="dk2"/>
              </a:solidFill>
              <a:latin typeface="Constantia"/>
            </a:endParaRPr>
          </a:p>
          <a:p>
            <a:pPr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Biblia: </a:t>
            </a:r>
            <a:r>
              <a:rPr lang="ro-RO" sz="2600" strike="noStrike" spc="-1" dirty="0">
                <a:solidFill>
                  <a:schemeClr val="dk2"/>
                </a:solidFill>
                <a:latin typeface="Constantia"/>
              </a:rPr>
              <a:t>Noul Testament tradus</a:t>
            </a:r>
          </a:p>
          <a:p>
            <a:pPr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Religia principală: </a:t>
            </a:r>
            <a:r>
              <a:rPr lang="ro-RO" sz="2600" strike="noStrike" spc="-1" dirty="0">
                <a:solidFill>
                  <a:schemeClr val="dk2"/>
                </a:solidFill>
                <a:latin typeface="Constantia"/>
              </a:rPr>
              <a:t>islam</a:t>
            </a:r>
          </a:p>
          <a:p>
            <a:pPr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Aderență creștină: </a:t>
            </a:r>
            <a:r>
              <a:rPr lang="ro-RO" sz="2600" strike="noStrike" spc="-1" dirty="0">
                <a:solidFill>
                  <a:schemeClr val="dk2"/>
                </a:solidFill>
                <a:latin typeface="Constantia"/>
              </a:rPr>
              <a:t>%</a:t>
            </a:r>
          </a:p>
          <a:p>
            <a:pPr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Evanghelici: </a:t>
            </a:r>
            <a:r>
              <a:rPr lang="ro-RO" sz="2600" strike="noStrike" spc="-1" dirty="0">
                <a:solidFill>
                  <a:schemeClr val="dk2"/>
                </a:solidFill>
                <a:latin typeface="Constantia"/>
              </a:rPr>
              <a:t>0%</a:t>
            </a:r>
            <a:endParaRPr lang="es-ES" sz="260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C116B3A-0D0E-32AF-C8F0-4C644F630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94728" y="2031430"/>
            <a:ext cx="3089063" cy="2064056"/>
          </a:xfrm>
          <a:prstGeom prst="rect">
            <a:avLst/>
          </a:prstGeom>
        </p:spPr>
      </p:pic>
      <p:pic>
        <p:nvPicPr>
          <p:cNvPr id="7" name="Imagen 6" descr="Un hombre con un turbante en la cabeza&#10;&#10;Descripción generada automáticamente con confianza baja">
            <a:extLst>
              <a:ext uri="{FF2B5EF4-FFF2-40B4-BE49-F238E27FC236}">
                <a16:creationId xmlns:a16="http://schemas.microsoft.com/office/drawing/2014/main" id="{20BE1E51-7F62-4536-31A7-02DE0498C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1" b="-1183"/>
          <a:stretch/>
        </p:blipFill>
        <p:spPr>
          <a:xfrm>
            <a:off x="613585" y="1961052"/>
            <a:ext cx="3078310" cy="2204813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4"/>
          <p:cNvSpPr/>
          <p:nvPr/>
        </p:nvSpPr>
        <p:spPr>
          <a:xfrm>
            <a:off x="629291" y="1963742"/>
            <a:ext cx="7099200" cy="428433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pt-BR" sz="2800" b="1" strike="noStrike" spc="-1" dirty="0">
                <a:solidFill>
                  <a:schemeClr val="dk2"/>
                </a:solidFill>
                <a:latin typeface="Constantia"/>
              </a:rPr>
              <a:t>Motive de </a:t>
            </a:r>
            <a:r>
              <a:rPr lang="pt-BR" sz="2800" b="1" strike="noStrike" spc="-1" dirty="0" err="1">
                <a:solidFill>
                  <a:schemeClr val="dk2"/>
                </a:solidFill>
                <a:latin typeface="Constantia"/>
              </a:rPr>
              <a:t>rug</a:t>
            </a:r>
            <a:r>
              <a:rPr lang="ro-RO" sz="2800" b="1" strike="noStrike" spc="-1" dirty="0" err="1">
                <a:solidFill>
                  <a:schemeClr val="dk2"/>
                </a:solidFill>
                <a:latin typeface="Constantia"/>
              </a:rPr>
              <a:t>ăciune</a:t>
            </a:r>
            <a:r>
              <a:rPr lang="pt-BR" sz="2800" b="1" strike="noStrike" spc="-1" dirty="0">
                <a:solidFill>
                  <a:schemeClr val="dk2"/>
                </a:solidFill>
                <a:latin typeface="Constantia"/>
              </a:rPr>
              <a:t>: </a:t>
            </a:r>
            <a:endParaRPr lang="ro-RO" sz="2800" b="1" strike="noStrike" spc="-1" dirty="0">
              <a:solidFill>
                <a:schemeClr val="dk2"/>
              </a:solidFill>
              <a:latin typeface="Constantia"/>
            </a:endParaRPr>
          </a:p>
          <a:p>
            <a:pPr algn="just" defTabSz="914400">
              <a:lnSpc>
                <a:spcPct val="100000"/>
              </a:lnSpc>
            </a:pPr>
            <a:endParaRPr lang="es-ES" sz="7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3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Să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ne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rugăm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ca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Domnul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să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scoată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lucrători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care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să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meargă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în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Pakistan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și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să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fie o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mărturie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vie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între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acești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oameni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.</a:t>
            </a:r>
          </a:p>
          <a:p>
            <a:pPr marL="343080" indent="-343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Să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ne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rugăm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ca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inimile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oamenilor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din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grupul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etnic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jat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,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inimi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împietrite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timp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de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generații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din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cauza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fricii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și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superstițiilor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,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să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se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deschidă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pentru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a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primi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mesajul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Evangheliei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.</a:t>
            </a:r>
          </a:p>
          <a:p>
            <a:pPr marL="343080" indent="-343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Să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ne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rugăm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pentru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stabilitate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politică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între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 India și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onstantia"/>
              </a:rPr>
              <a:t>Pakistan</a:t>
            </a:r>
            <a:r>
              <a:rPr lang="es-ES" sz="2600" b="0" strike="noStrike" spc="-1" dirty="0">
                <a:solidFill>
                  <a:srgbClr val="000000"/>
                </a:solidFill>
                <a:latin typeface="Constantia"/>
              </a:rPr>
              <a:t>.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BD2A40E0-73D6-C6F0-E768-9C1F7753A249}"/>
              </a:ext>
            </a:extLst>
          </p:cNvPr>
          <p:cNvSpPr/>
          <p:nvPr/>
        </p:nvSpPr>
        <p:spPr>
          <a:xfrm>
            <a:off x="2152740" y="413047"/>
            <a:ext cx="7886520" cy="12265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ro-RO" sz="3600" spc="-1" dirty="0">
                <a:solidFill>
                  <a:schemeClr val="dk2"/>
                </a:solidFill>
                <a:latin typeface="Constantia"/>
              </a:rPr>
              <a:t>Grupuri etnice neevanghelizate</a:t>
            </a:r>
          </a:p>
          <a:p>
            <a:pPr algn="ctr" defTabSz="914400">
              <a:lnSpc>
                <a:spcPct val="90000"/>
              </a:lnSpc>
            </a:pPr>
            <a:endParaRPr lang="es-ES" sz="1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90000"/>
              </a:lnSpc>
            </a:pPr>
            <a:r>
              <a:rPr lang="ro-RO" sz="3600" b="1" spc="-1" dirty="0">
                <a:solidFill>
                  <a:schemeClr val="dk2"/>
                </a:solidFill>
                <a:latin typeface="Constantia"/>
              </a:rPr>
              <a:t> JAT, PAKISTAN</a:t>
            </a:r>
            <a:endParaRPr lang="es-E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FDD5FAE-9803-14EA-073C-5DCACD842A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038427" y="2887243"/>
            <a:ext cx="3647706" cy="2437331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486</TotalTime>
  <Words>295</Words>
  <Application>Microsoft Office PowerPoint</Application>
  <PresentationFormat>Widescreen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4</vt:i4>
      </vt:variant>
    </vt:vector>
  </HeadingPairs>
  <TitlesOfParts>
    <vt:vector size="21" baseType="lpstr">
      <vt:lpstr>Arial</vt:lpstr>
      <vt:lpstr>Calibri</vt:lpstr>
      <vt:lpstr>Century Gothic</vt:lpstr>
      <vt:lpstr>Constantia</vt:lpstr>
      <vt:lpstr>Symbol</vt:lpstr>
      <vt:lpstr>Wingdings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APME</dc:creator>
  <dc:description/>
  <cp:lastModifiedBy>Betina Serban</cp:lastModifiedBy>
  <cp:revision>54</cp:revision>
  <dcterms:created xsi:type="dcterms:W3CDTF">2019-05-08T05:40:17Z</dcterms:created>
  <dcterms:modified xsi:type="dcterms:W3CDTF">2024-10-30T11:48:50Z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</vt:r8>
  </property>
  <property fmtid="{D5CDD505-2E9C-101B-9397-08002B2CF9AE}" pid="3" name="PresentationFormat">
    <vt:lpwstr>Panorámica</vt:lpwstr>
  </property>
  <property fmtid="{D5CDD505-2E9C-101B-9397-08002B2CF9AE}" pid="4" name="Slides">
    <vt:r8>4</vt:r8>
  </property>
</Properties>
</file>