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</p:sldIdLst>
  <p:sldSz cx="12192000" cy="685800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1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s-E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3628A5C-5D52-4FBA-9C0E-B113B2FC87BB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C2DA25A2-9075-4CEB-AAB9-B79B12945D1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2DB118-3C87-4119-AD52-92A3D0A14019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115799C-84B6-4741-ADDA-3FD6496289C3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3447F714-39C8-4028-A069-D9582006FCCF}" type="slidenum"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A9A381E-7CB7-4103-8B93-7051F16F687A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0D00516-D233-41C8-878B-668E7DA5F783}" type="slidenum"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B1CE2A1-0C70-4443-A49A-C6645F663D1F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7C2C195D-1E77-4A21-8BCB-BE0CC0BE912C}" type="slidenum"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F9F76F9-78C9-460C-88A0-33C80F5F2641}" type="slidenum"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>
          <a:xfrm>
            <a:off x="-4680" y="285840"/>
            <a:ext cx="12193200" cy="6381360"/>
          </a:xfrm>
          <a:custGeom>
            <a:avLst/>
            <a:gdLst>
              <a:gd name="textAreaLeft" fmla="*/ 0 w 12193200"/>
              <a:gd name="textAreaRight" fmla="*/ 12193560 w 12193200"/>
              <a:gd name="textAreaTop" fmla="*/ 0 h 6381360"/>
              <a:gd name="textAreaBottom" fmla="*/ 6381720 h 6381360"/>
            </a:gdLst>
            <a:ahLst/>
            <a:cxnLst/>
            <a:rect l="textAreaLeft" t="textAreaTop" r="textAreaRight" b="textAreaBottom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rotWithShape="0">
            <a:gsLst>
              <a:gs pos="0">
                <a:srgbClr val="F2F2F2"/>
              </a:gs>
              <a:gs pos="100000">
                <a:srgbClr val="D9D9D9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7880" y="1828800"/>
            <a:ext cx="97556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56" name="PlaceHolder 4"/>
          <p:cNvSpPr>
            <a:spLocks noGrp="1"/>
          </p:cNvSpPr>
          <p:nvPr>
            <p:ph type="dt" idx="25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6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8" name="PlaceHolder 6"/>
          <p:cNvSpPr>
            <a:spLocks noGrp="1"/>
          </p:cNvSpPr>
          <p:nvPr>
            <p:ph type="sldNum" idx="27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00BAC58-6D90-4A14-A259-EE5935AE3A80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7"/>
          <p:cNvSpPr/>
          <p:nvPr/>
        </p:nvSpPr>
        <p:spPr>
          <a:xfrm>
            <a:off x="0" y="0"/>
            <a:ext cx="5181120" cy="6857640"/>
          </a:xfrm>
          <a:prstGeom prst="rect">
            <a:avLst/>
          </a:prstGeom>
          <a:gradFill rotWithShape="0">
            <a:gsLst>
              <a:gs pos="0">
                <a:srgbClr val="FFFFFF">
                  <a:alpha val="89000"/>
                </a:srgbClr>
              </a:gs>
              <a:gs pos="100000">
                <a:srgbClr val="D9D9D9"/>
              </a:gs>
            </a:gsLst>
            <a:lin ang="27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Century Gothic"/>
            </a:endParaRPr>
          </a:p>
        </p:txBody>
      </p:sp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84360" y="685800"/>
            <a:ext cx="3886920" cy="4038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867280" y="685800"/>
            <a:ext cx="5639760" cy="5486040"/>
          </a:xfrm>
          <a:prstGeom prst="rect">
            <a:avLst/>
          </a:prstGeom>
          <a:solidFill>
            <a:schemeClr val="lt1">
              <a:lumMod val="95000"/>
            </a:schemeClr>
          </a:solidFill>
          <a:ln w="3240">
            <a:solidFill>
              <a:schemeClr val="lt1">
                <a:lumMod val="75000"/>
              </a:schemeClr>
            </a:solidFill>
            <a:miter/>
          </a:ln>
        </p:spPr>
        <p:txBody>
          <a:bodyPr lIns="90000" tIns="914400" rIns="90000" bIns="45000" anchor="t">
            <a:normAutofit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icon to add picture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84360" y="4876920"/>
            <a:ext cx="3886920" cy="1294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28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29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0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4B053E9-D2C7-488E-9039-512D11623414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174651F-16F2-4479-B4CD-AD5E28A1C9F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839080" y="685800"/>
            <a:ext cx="213444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1217880" y="685800"/>
            <a:ext cx="7417800" cy="54860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dt" idx="4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5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4" name="PlaceHolder 5"/>
          <p:cNvSpPr>
            <a:spLocks noGrp="1"/>
          </p:cNvSpPr>
          <p:nvPr>
            <p:ph type="sldNum" idx="6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B13EEE9-164F-4EC9-A6F0-B6BD3CE94849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975564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dt" idx="7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ftr" idx="8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19" name="PlaceHolder 5"/>
          <p:cNvSpPr>
            <a:spLocks noGrp="1"/>
          </p:cNvSpPr>
          <p:nvPr>
            <p:ph type="sldNum" idx="9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A9E402A-ABCB-49D5-8A40-88572404E3CB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7880" y="3429000"/>
            <a:ext cx="9755640" cy="2361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3560" y="685800"/>
            <a:ext cx="785484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D05F2C1-4C88-44AE-BA09-87A7E0545D60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123372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64000" y="1828800"/>
            <a:ext cx="4709520" cy="4343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dt" idx="13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ftr" idx="14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32" name="PlaceHolder 6"/>
          <p:cNvSpPr>
            <a:spLocks noGrp="1"/>
          </p:cNvSpPr>
          <p:nvPr>
            <p:ph type="sldNum" idx="15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D554382-4506-4F48-9089-A11D1AC26F6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1788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1788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63640" y="1828800"/>
            <a:ext cx="4709880" cy="837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US" sz="24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6263640" y="2743200"/>
            <a:ext cx="4709880" cy="3428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74320" indent="-228600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Century Gothic"/>
              </a:rPr>
              <a:t>Click to edit Master text styles</a:t>
            </a:r>
          </a:p>
          <a:p>
            <a:pPr marL="502920" lvl="1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Century Gothic"/>
              </a:rPr>
              <a:t>Second level</a:t>
            </a:r>
          </a:p>
          <a:p>
            <a:pPr marL="731520" lvl="2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600" b="0" strike="noStrike" spc="-1">
                <a:solidFill>
                  <a:schemeClr val="dk1"/>
                </a:solidFill>
                <a:latin typeface="Century Gothic"/>
              </a:rPr>
              <a:t>Third level</a:t>
            </a:r>
          </a:p>
          <a:p>
            <a:pPr marL="960120" lvl="3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Fourth level</a:t>
            </a:r>
          </a:p>
          <a:p>
            <a:pPr marL="1188720" lvl="4" indent="-228600" defTabSz="914400">
              <a:lnSpc>
                <a:spcPct val="90000"/>
              </a:lnSpc>
              <a:spcBef>
                <a:spcPts val="601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en-US" sz="1400" b="0" strike="noStrike" spc="-1">
                <a:solidFill>
                  <a:schemeClr val="dk1"/>
                </a:solidFill>
                <a:latin typeface="Century Gothic"/>
              </a:rPr>
              <a:t>Fifth level</a:t>
            </a:r>
          </a:p>
        </p:txBody>
      </p:sp>
      <p:sp>
        <p:nvSpPr>
          <p:cNvPr id="41" name="PlaceHolder 6"/>
          <p:cNvSpPr>
            <a:spLocks noGrp="1"/>
          </p:cNvSpPr>
          <p:nvPr>
            <p:ph type="dt" idx="16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ftr" idx="17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3" name="PlaceHolder 8"/>
          <p:cNvSpPr>
            <a:spLocks noGrp="1"/>
          </p:cNvSpPr>
          <p:nvPr>
            <p:ph type="sldNum" idx="18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27ACEEA-597D-4C46-AA5C-E712BFB7C837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7880" y="274680"/>
            <a:ext cx="97556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000" b="0" strike="noStrike" cap="all" spc="-1">
                <a:solidFill>
                  <a:schemeClr val="dk1">
                    <a:lumMod val="50000"/>
                  </a:schemeClr>
                </a:solidFill>
                <a:latin typeface="Century Gothic"/>
              </a:rPr>
              <a:t>Click to edit Master title style</a:t>
            </a:r>
            <a:endParaRPr lang="en-US" sz="4000" b="0" strike="noStrike" spc="-1">
              <a:solidFill>
                <a:schemeClr val="dk1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dt" idx="19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ftr" idx="20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sldNum" idx="21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A5D1354-917E-42C8-9B57-44E7AAAA1E7F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D9D9"/>
            </a:gs>
            <a:gs pos="52000">
              <a:srgbClr val="FFFFFF"/>
            </a:gs>
            <a:gs pos="72000">
              <a:srgbClr val="FFFFFF"/>
            </a:gs>
            <a:gs pos="90000">
              <a:srgbClr val="F2F2F2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dt" idx="22"/>
          </p:nvPr>
        </p:nvSpPr>
        <p:spPr>
          <a:xfrm>
            <a:off x="8154000" y="6448320"/>
            <a:ext cx="139644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o-RO" sz="1000" b="0" strike="noStrike" spc="-1">
                <a:solidFill>
                  <a:schemeClr val="dk1"/>
                </a:solidFill>
                <a:latin typeface="Century Gothic"/>
              </a:rPr>
              <a:t>&lt;date/time&gt;</a:t>
            </a:r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 idx="23"/>
          </p:nvPr>
        </p:nvSpPr>
        <p:spPr>
          <a:xfrm>
            <a:off x="1209240" y="6448320"/>
            <a:ext cx="663948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s-ES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 algn="ctr">
              <a:buNone/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</a:rPr>
              <a:t>&lt;footer&gt;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sldNum" idx="24"/>
          </p:nvPr>
        </p:nvSpPr>
        <p:spPr>
          <a:xfrm>
            <a:off x="9830880" y="6448320"/>
            <a:ext cx="1143000" cy="180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o-RO" sz="1000" b="0" strike="noStrike" spc="-1">
                <a:solidFill>
                  <a:schemeClr val="dk1"/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B260E9-39BA-469A-A8CB-A630781F497F}" type="slidenum">
              <a:rPr lang="ro-RO" sz="1000" b="0" strike="noStrike" spc="-1">
                <a:solidFill>
                  <a:schemeClr val="dk1"/>
                </a:solidFill>
                <a:latin typeface="Century Gothic"/>
              </a:rPr>
              <a:t>‹Nº›</a:t>
            </a:fld>
            <a:endParaRPr lang="es-ES" sz="1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4"/>
          <p:cNvSpPr/>
          <p:nvPr/>
        </p:nvSpPr>
        <p:spPr>
          <a:xfrm>
            <a:off x="553442" y="385329"/>
            <a:ext cx="9285120" cy="1088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90000"/>
              </a:lnSpc>
            </a:pPr>
            <a:r>
              <a:rPr lang="ro-RO" sz="3200" spc="-1" dirty="0">
                <a:solidFill>
                  <a:schemeClr val="dk2"/>
                </a:solidFill>
                <a:latin typeface="Constantia"/>
              </a:rPr>
              <a:t>17 noiembrie</a:t>
            </a:r>
            <a:endParaRPr lang="es-E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90000"/>
              </a:lnSpc>
            </a:pPr>
            <a:r>
              <a:rPr lang="ro-RO" sz="4000" b="1" spc="-1" dirty="0">
                <a:solidFill>
                  <a:schemeClr val="dk2"/>
                </a:solidFill>
                <a:latin typeface="Constantia"/>
              </a:rPr>
              <a:t>Marcel</a:t>
            </a:r>
            <a:r>
              <a:rPr lang="ro-RO" sz="4000" b="1" strike="noStrike" spc="-1" dirty="0">
                <a:solidFill>
                  <a:schemeClr val="dk2"/>
                </a:solidFill>
                <a:latin typeface="Constantia"/>
              </a:rPr>
              <a:t> &amp; </a:t>
            </a:r>
            <a:r>
              <a:rPr lang="ro-RO" sz="4000" b="1" spc="-1" dirty="0">
                <a:solidFill>
                  <a:schemeClr val="dk2"/>
                </a:solidFill>
                <a:latin typeface="Constantia"/>
              </a:rPr>
              <a:t>Ioana </a:t>
            </a:r>
            <a:r>
              <a:rPr lang="ro-RO" sz="4000" b="1" spc="-1" dirty="0" err="1">
                <a:solidFill>
                  <a:schemeClr val="dk2"/>
                </a:solidFill>
                <a:latin typeface="Constantia"/>
              </a:rPr>
              <a:t>Șaitiș</a:t>
            </a:r>
            <a:endParaRPr lang="es-ES" sz="4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4774901" y="1561325"/>
            <a:ext cx="6890895" cy="33994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o-RO" sz="2300" b="1" strike="noStrike" spc="-1" dirty="0">
                <a:solidFill>
                  <a:schemeClr val="dk2"/>
                </a:solidFill>
                <a:latin typeface="Constantia"/>
              </a:rPr>
              <a:t>Împreună cu copiii: </a:t>
            </a:r>
            <a:r>
              <a:rPr lang="ro-RO" sz="2300" b="0" strike="noStrike" spc="-1" dirty="0" err="1">
                <a:solidFill>
                  <a:schemeClr val="dk2"/>
                </a:solidFill>
                <a:latin typeface="Constantia"/>
              </a:rPr>
              <a:t>Alessia</a:t>
            </a: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, Ruth, Filip &amp; Naomi</a:t>
            </a:r>
            <a:endParaRPr lang="es-E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300" b="1" strike="noStrike" spc="-1" dirty="0">
                <a:solidFill>
                  <a:schemeClr val="dk2"/>
                </a:solidFill>
                <a:latin typeface="Constantia"/>
              </a:rPr>
              <a:t>Slujesc </a:t>
            </a: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în Madagascar </a:t>
            </a:r>
            <a:endParaRPr lang="es-E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300" b="1" strike="noStrike" spc="-1" dirty="0">
                <a:solidFill>
                  <a:schemeClr val="dk2"/>
                </a:solidFill>
                <a:latin typeface="Constantia"/>
              </a:rPr>
              <a:t>Trimiși de </a:t>
            </a: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Biserica Speranța din Cluj-Napoca</a:t>
            </a:r>
            <a:endParaRPr lang="es-E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300" b="1" strike="noStrike" spc="-1" dirty="0">
                <a:solidFill>
                  <a:schemeClr val="dk2"/>
                </a:solidFill>
                <a:latin typeface="Constantia"/>
              </a:rPr>
              <a:t>Începând din </a:t>
            </a: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2013</a:t>
            </a:r>
          </a:p>
          <a:p>
            <a:pPr defTabSz="914400">
              <a:lnSpc>
                <a:spcPct val="100000"/>
              </a:lnSpc>
            </a:pPr>
            <a:endParaRPr lang="es-ES" sz="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300" b="1" strike="noStrike" spc="-1" dirty="0">
                <a:solidFill>
                  <a:schemeClr val="dk2"/>
                </a:solidFill>
                <a:latin typeface="Constantia"/>
              </a:rPr>
              <a:t>Se implică în: </a:t>
            </a:r>
            <a:endParaRPr lang="es-ES" sz="23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Evanghelizare, formare păstori Biserica Penticostală Assemblies of </a:t>
            </a:r>
            <a:r>
              <a:rPr lang="ro-RO" sz="2300" b="0" strike="noStrike" spc="-1" dirty="0" err="1">
                <a:solidFill>
                  <a:schemeClr val="dk2"/>
                </a:solidFill>
                <a:latin typeface="Constantia"/>
              </a:rPr>
              <a:t>God</a:t>
            </a:r>
            <a:r>
              <a:rPr lang="ro-RO" sz="2300" b="0" strike="noStrike" spc="-1" dirty="0">
                <a:solidFill>
                  <a:schemeClr val="dk2"/>
                </a:solidFill>
                <a:latin typeface="Constantia"/>
              </a:rPr>
              <a:t> Madagascar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Educație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și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evanghelizare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pentru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copii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tineri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și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studenți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68" name="TextBox 3"/>
          <p:cNvSpPr/>
          <p:nvPr/>
        </p:nvSpPr>
        <p:spPr>
          <a:xfrm>
            <a:off x="703185" y="4883363"/>
            <a:ext cx="10962611" cy="15066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Lucrare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medicală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prin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Clinica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mobilă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Betesda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(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autobuz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medical), în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parteneriat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cu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Ministerul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Sănătății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: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trasee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medicale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prin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sate și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comune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fără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acces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la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serviciul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medical,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ajutor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medical în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trei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școli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, în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închisori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, în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proiecte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cu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copiii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și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oamenii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care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locuiesc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pe </a:t>
            </a:r>
            <a:r>
              <a:rPr lang="es-ES" sz="23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stradă</a:t>
            </a:r>
            <a:r>
              <a:rPr lang="es-ES" sz="23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3" name="Imagen 2" descr="Un grupo de personas posando para una foto en un jardín&#10;&#10;Descripción generada automáticamente">
            <a:extLst>
              <a:ext uri="{FF2B5EF4-FFF2-40B4-BE49-F238E27FC236}">
                <a16:creationId xmlns:a16="http://schemas.microsoft.com/office/drawing/2014/main" id="{E617FB02-0C8D-DB44-1F98-32097FB54E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85" y="1737785"/>
            <a:ext cx="3894735" cy="2969736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3"/>
          <p:cNvSpPr/>
          <p:nvPr/>
        </p:nvSpPr>
        <p:spPr>
          <a:xfrm>
            <a:off x="738506" y="1245551"/>
            <a:ext cx="6886660" cy="47536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o-RO" sz="2800" b="1" strike="noStrike" spc="-1" dirty="0">
                <a:solidFill>
                  <a:schemeClr val="dk2"/>
                </a:solidFill>
                <a:latin typeface="Constantia"/>
              </a:rPr>
              <a:t>Motive de rugăciune: 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Ocrotire, sănătate, înțelepciune și echilibru în gestionarea energiei.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Să vadă rod bogat și oameni transformați de Dumnezeu.</a:t>
            </a: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Century Gothic"/>
              <a:buAutoNum type="arabicPeriod"/>
            </a:pP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Uși deschise în lucrările pe care le fac: școala teologică, evanghelizări în junglă, în lucrările medicale.</a:t>
            </a:r>
          </a:p>
          <a:p>
            <a:pPr defTabSz="914400">
              <a:lnSpc>
                <a:spcPct val="100000"/>
              </a:lnSpc>
              <a:buClr>
                <a:srgbClr val="000000"/>
              </a:buClr>
            </a:pPr>
            <a:endParaRPr lang="es-ES" sz="105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r>
              <a:rPr lang="ro-RO" sz="2800" b="1" strike="noStrike" spc="-1" dirty="0">
                <a:solidFill>
                  <a:schemeClr val="dk2"/>
                </a:solidFill>
                <a:latin typeface="Constantia"/>
              </a:rPr>
              <a:t>Motto: </a:t>
            </a:r>
          </a:p>
          <a:p>
            <a:pPr defTabSz="914400">
              <a:lnSpc>
                <a:spcPct val="100000"/>
              </a:lnSpc>
            </a:pPr>
            <a:r>
              <a:rPr lang="ro-RO" sz="2500" b="0" strike="noStrike" spc="-1" dirty="0">
                <a:solidFill>
                  <a:schemeClr val="dk2"/>
                </a:solidFill>
                <a:latin typeface="Constantia"/>
              </a:rPr>
              <a:t>Cum M-a trimis pe Mine Tatăl, așa vă trimit și Eu pe voi. </a:t>
            </a:r>
            <a:r>
              <a:rPr lang="ro-RO" sz="2500" b="1" strike="noStrike" spc="-1" dirty="0">
                <a:solidFill>
                  <a:schemeClr val="dk2"/>
                </a:solidFill>
                <a:latin typeface="Constantia"/>
              </a:rPr>
              <a:t>Ioan 20:21</a:t>
            </a:r>
            <a:endParaRPr lang="es-ES" sz="2500" b="1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1" name="Picture 4"/>
          <p:cNvPicPr/>
          <p:nvPr/>
        </p:nvPicPr>
        <p:blipFill>
          <a:blip r:embed="rId2"/>
          <a:stretch/>
        </p:blipFill>
        <p:spPr>
          <a:xfrm>
            <a:off x="6897600" y="1090080"/>
            <a:ext cx="5443560" cy="4081680"/>
          </a:xfrm>
          <a:prstGeom prst="rect">
            <a:avLst/>
          </a:prstGeom>
          <a:ln w="0">
            <a:noFill/>
          </a:ln>
        </p:spPr>
      </p:pic>
      <p:sp>
        <p:nvSpPr>
          <p:cNvPr id="72" name="TextBox 5"/>
          <p:cNvSpPr/>
          <p:nvPr/>
        </p:nvSpPr>
        <p:spPr>
          <a:xfrm>
            <a:off x="8402040" y="5260320"/>
            <a:ext cx="3200040" cy="50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000" b="1" strike="noStrike" spc="-1">
                <a:solidFill>
                  <a:schemeClr val="dk2"/>
                </a:solidFill>
                <a:latin typeface="Constantia"/>
              </a:rPr>
              <a:t>Madagascar</a:t>
            </a:r>
            <a:endParaRPr lang="es-ES" sz="3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3"/>
          <p:cNvSpPr/>
          <p:nvPr/>
        </p:nvSpPr>
        <p:spPr>
          <a:xfrm>
            <a:off x="2523720" y="505064"/>
            <a:ext cx="7144560" cy="102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200" strike="noStrike" spc="-1" dirty="0">
                <a:solidFill>
                  <a:schemeClr val="dk2"/>
                </a:solidFill>
                <a:latin typeface="Constantia"/>
              </a:rPr>
              <a:t>Proiectul România 100%</a:t>
            </a:r>
            <a:endParaRPr lang="es-ES" sz="320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r>
              <a:rPr lang="ro-RO" sz="3600" b="1" strike="noStrike" spc="-1" dirty="0">
                <a:solidFill>
                  <a:schemeClr val="dk2"/>
                </a:solidFill>
                <a:latin typeface="Constantia"/>
              </a:rPr>
              <a:t>BECHET, DOLJ</a:t>
            </a:r>
            <a:endParaRPr lang="es-E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TextBox 2"/>
          <p:cNvSpPr/>
          <p:nvPr/>
        </p:nvSpPr>
        <p:spPr>
          <a:xfrm>
            <a:off x="695949" y="4464046"/>
            <a:ext cx="11144160" cy="20914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Lucrarea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slujitorilor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nu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a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rămas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fără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bucurii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deoarece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Dumnezeu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a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cercetat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inimile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oamenilor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și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au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fost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organizate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deja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mai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multe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botezuri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nou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testamentare. </a:t>
            </a:r>
          </a:p>
          <a:p>
            <a:pPr defTabSz="914400">
              <a:lnSpc>
                <a:spcPct val="100000"/>
              </a:lnSpc>
            </a:pP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Amintim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că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județul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Dolj este un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județ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cu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aproape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600.000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locuitori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,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iar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procentul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penticostalilor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este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doar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0,54% din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totalul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 </a:t>
            </a:r>
            <a:r>
              <a:rPr lang="es-ES" sz="2600" b="0" strike="noStrike" spc="-1" dirty="0" err="1">
                <a:solidFill>
                  <a:srgbClr val="000000"/>
                </a:solidFill>
                <a:latin typeface="Constantia" panose="02030602050306030303" pitchFamily="18" charset="0"/>
              </a:rPr>
              <a:t>populației</a:t>
            </a:r>
            <a:r>
              <a:rPr lang="es-ES" sz="2600" b="0" strike="noStrike" spc="-1" dirty="0">
                <a:solidFill>
                  <a:srgbClr val="000000"/>
                </a:solidFill>
                <a:latin typeface="Constantia" panose="02030602050306030303" pitchFamily="18" charset="0"/>
              </a:rPr>
              <a:t>.</a:t>
            </a:r>
          </a:p>
        </p:txBody>
      </p:sp>
      <p:pic>
        <p:nvPicPr>
          <p:cNvPr id="3" name="Imagen 2" descr="Un jardín de una casa&#10;&#10;Descripción generada automáticamente">
            <a:extLst>
              <a:ext uri="{FF2B5EF4-FFF2-40B4-BE49-F238E27FC236}">
                <a16:creationId xmlns:a16="http://schemas.microsoft.com/office/drawing/2014/main" id="{875C3EA6-43F9-A0D2-2739-621ECEC1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r="26687"/>
          <a:stretch/>
        </p:blipFill>
        <p:spPr>
          <a:xfrm>
            <a:off x="695949" y="1885366"/>
            <a:ext cx="4525505" cy="2449034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AFE9CA04-F316-03E9-DB36-858065DEED36}"/>
              </a:ext>
            </a:extLst>
          </p:cNvPr>
          <p:cNvSpPr/>
          <p:nvPr/>
        </p:nvSpPr>
        <p:spPr>
          <a:xfrm>
            <a:off x="5371283" y="1657470"/>
            <a:ext cx="6624405" cy="28916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00000"/>
              </a:lnSpc>
            </a:pP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O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echipă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slujitori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din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județul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Dolj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au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avut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pe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inimă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începerea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unei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lucrări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noi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în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orașul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Bechet. </a:t>
            </a:r>
          </a:p>
          <a:p>
            <a:pPr defTabSz="914400">
              <a:lnSpc>
                <a:spcPct val="100000"/>
              </a:lnSpc>
            </a:pP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Printr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-un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parteneriat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cu AREA,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echipa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de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slujire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organizează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slujbe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regulate,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evanghelizări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publice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,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acțiuni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sociale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,</a:t>
            </a: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activități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cu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copiii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 și </a:t>
            </a:r>
            <a:r>
              <a:rPr lang="en-US" sz="2600" b="0" strike="noStrike" spc="-1" dirty="0" err="1">
                <a:solidFill>
                  <a:schemeClr val="dk2"/>
                </a:solidFill>
                <a:latin typeface="Constantia"/>
              </a:rPr>
              <a:t>altele</a:t>
            </a:r>
            <a:r>
              <a:rPr lang="en-US" sz="2600" b="0" strike="noStrike" spc="-1" dirty="0">
                <a:solidFill>
                  <a:schemeClr val="dk2"/>
                </a:solidFill>
                <a:latin typeface="Constantia"/>
              </a:rPr>
              <a:t>. </a:t>
            </a:r>
            <a:endParaRPr lang="ro-RO" sz="2600" b="0" strike="noStrike" spc="-1" dirty="0">
              <a:solidFill>
                <a:schemeClr val="dk2"/>
              </a:solidFill>
              <a:latin typeface="Constantia"/>
            </a:endParaRPr>
          </a:p>
        </p:txBody>
      </p:sp>
    </p:spTree>
  </p:cSld>
  <p:clrMapOvr>
    <a:masterClrMapping/>
  </p:clrMapOvr>
  <p:transition spd="slow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4"/>
          <p:cNvSpPr/>
          <p:nvPr/>
        </p:nvSpPr>
        <p:spPr>
          <a:xfrm>
            <a:off x="619164" y="2160542"/>
            <a:ext cx="6716312" cy="34456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o-RO" sz="2800" b="1" strike="noStrike" spc="-1" dirty="0">
                <a:solidFill>
                  <a:schemeClr val="dk2"/>
                </a:solidFill>
                <a:latin typeface="Constantia"/>
              </a:rPr>
              <a:t>Motive de rugăciune:</a:t>
            </a:r>
            <a:endParaRPr lang="es-E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defTabSz="914400">
              <a:lnSpc>
                <a:spcPct val="100000"/>
              </a:lnSpc>
            </a:pPr>
            <a:endParaRPr lang="es-ES" sz="800" b="0" strike="noStrike" spc="-1" dirty="0">
              <a:solidFill>
                <a:srgbClr val="000000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Întoarcerea câtor mai mulți oameni la Dumnezeu.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Pasiune și viziune pentru slujitorii implicați în plantarea unei biserici în orașul Bechet.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Protecție pentru familiile celor implicați.</a:t>
            </a:r>
          </a:p>
          <a:p>
            <a:pPr marL="343080" indent="-34308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o-RO" sz="2600" b="0" strike="noStrike" spc="-1" dirty="0">
                <a:solidFill>
                  <a:schemeClr val="dk2"/>
                </a:solidFill>
                <a:latin typeface="Constantia"/>
              </a:rPr>
              <a:t>Resursele financiare necesare echipei de slujitori</a:t>
            </a:r>
            <a:endParaRPr lang="es-ES" sz="2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4BF578D-C895-1618-F2A8-5B7546E4E93A}"/>
              </a:ext>
            </a:extLst>
          </p:cNvPr>
          <p:cNvSpPr/>
          <p:nvPr/>
        </p:nvSpPr>
        <p:spPr>
          <a:xfrm>
            <a:off x="2523720" y="505064"/>
            <a:ext cx="7144560" cy="102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ro-RO" sz="3200" strike="noStrike" spc="-1" dirty="0">
                <a:solidFill>
                  <a:schemeClr val="dk2"/>
                </a:solidFill>
                <a:latin typeface="Constantia"/>
              </a:rPr>
              <a:t>Proiectul România 100%</a:t>
            </a:r>
            <a:endParaRPr lang="es-ES" sz="3200" strike="noStrike" spc="-1" dirty="0">
              <a:solidFill>
                <a:srgbClr val="000000"/>
              </a:solidFill>
              <a:latin typeface="Calibri"/>
            </a:endParaRPr>
          </a:p>
          <a:p>
            <a:pPr algn="ctr" defTabSz="914400">
              <a:lnSpc>
                <a:spcPct val="90000"/>
              </a:lnSpc>
            </a:pPr>
            <a:r>
              <a:rPr lang="ro-RO" sz="3600" b="1" strike="noStrike" spc="-1" dirty="0">
                <a:solidFill>
                  <a:schemeClr val="dk2"/>
                </a:solidFill>
                <a:latin typeface="Constantia"/>
              </a:rPr>
              <a:t>BECHET, DOLJ</a:t>
            </a:r>
            <a:endParaRPr lang="es-ES" sz="36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Imagen 3" descr="Mapa&#10;&#10;Descripción generada automáticamente">
            <a:extLst>
              <a:ext uri="{FF2B5EF4-FFF2-40B4-BE49-F238E27FC236}">
                <a16:creationId xmlns:a16="http://schemas.microsoft.com/office/drawing/2014/main" id="{F178EDE2-07CA-22CF-5655-F851F7B00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24" y="2010614"/>
            <a:ext cx="3809112" cy="3595571"/>
          </a:xfrm>
          <a:prstGeom prst="rect">
            <a:avLst/>
          </a:prstGeom>
        </p:spPr>
      </p:pic>
    </p:spTree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rgbClr val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75</TotalTime>
  <Words>309</Words>
  <Application>Microsoft Office PowerPoint</Application>
  <PresentationFormat>Panorámica</PresentationFormat>
  <Paragraphs>33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4</vt:i4>
      </vt:variant>
    </vt:vector>
  </HeadingPairs>
  <TitlesOfParts>
    <vt:vector size="21" baseType="lpstr">
      <vt:lpstr>Arial</vt:lpstr>
      <vt:lpstr>Calibri</vt:lpstr>
      <vt:lpstr>Century Gothic</vt:lpstr>
      <vt:lpstr>Constantia</vt:lpstr>
      <vt:lpstr>Symbol</vt:lpstr>
      <vt:lpstr>Wingdings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Theme1 Map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APME</dc:creator>
  <dc:description/>
  <cp:lastModifiedBy>Davinia Georgiu</cp:lastModifiedBy>
  <cp:revision>52</cp:revision>
  <dcterms:created xsi:type="dcterms:W3CDTF">2019-05-08T05:40:17Z</dcterms:created>
  <dcterms:modified xsi:type="dcterms:W3CDTF">2024-09-23T18:52:51Z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4</vt:r8>
  </property>
</Properties>
</file>