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14"/>
  </p:notesMasterIdLst>
  <p:sldIdLst>
    <p:sldId id="256" r:id="rId12"/>
    <p:sldId id="257" r:id="rId13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4" d="100"/>
          <a:sy n="44" d="100"/>
        </p:scale>
        <p:origin x="17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3F491-EDA2-43E3-85BC-DACDDC4A2F6E}" type="datetimeFigureOut">
              <a:rPr lang="es-ES" smtClean="0"/>
              <a:t>23/09/2024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9565A-8A40-4BB3-8E3B-31D6176D61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99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1401D27F-D268-4E82-B752-E48B9E95ABB7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8C2E7BF8-6B00-43D0-92EF-D74054DEF8DD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EAE7DEF-9B64-4D84-935E-AED8721E9E46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F8CC421-DB7D-4F97-B860-E78888FE064D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94C6A04-F36C-41B2-9E5C-76FE3F208E17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7DEF47-D098-48F9-A53D-5E28C1B3F234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D1BE9104-FDBD-457C-844D-A904116BCD69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D1A984D6-824C-4307-B655-A1A9A233932C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44A130B7-C8CA-4BE3-B357-B82CF4C5829F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10711806-FF1E-4E33-8453-0FBACB2EE869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>
          <a:xfrm>
            <a:off x="-4680" y="285840"/>
            <a:ext cx="12193200" cy="6381360"/>
          </a:xfrm>
          <a:custGeom>
            <a:avLst/>
            <a:gdLst>
              <a:gd name="textAreaLeft" fmla="*/ 0 w 12193200"/>
              <a:gd name="textAreaRight" fmla="*/ 12193560 w 12193200"/>
              <a:gd name="textAreaTop" fmla="*/ 0 h 6381360"/>
              <a:gd name="textAreaBottom" fmla="*/ 6381720 h 6381360"/>
            </a:gdLst>
            <a:ahLst/>
            <a:cxnLst/>
            <a:rect l="textAreaLeft" t="textAreaTop" r="textAreaRight" b="textAreaBottom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rotWithShape="0"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7"/>
          <p:cNvSpPr/>
          <p:nvPr/>
        </p:nvSpPr>
        <p:spPr>
          <a:xfrm>
            <a:off x="0" y="0"/>
            <a:ext cx="518112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100000">
                <a:srgbClr val="D9D9D9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3886920" cy="4038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867280" y="685800"/>
            <a:ext cx="5639760" cy="548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84360" y="4876920"/>
            <a:ext cx="3886920" cy="129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dt" idx="25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26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sldNum" idx="27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CB5036B-9FE7-458F-B061-900508DA8BC7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7"/>
          <p:cNvSpPr/>
          <p:nvPr/>
        </p:nvSpPr>
        <p:spPr>
          <a:xfrm>
            <a:off x="0" y="0"/>
            <a:ext cx="518112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100000">
                <a:srgbClr val="D9D9D9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3886920" cy="4038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867280" y="685800"/>
            <a:ext cx="5639760" cy="5486040"/>
          </a:xfrm>
          <a:prstGeom prst="rect">
            <a:avLst/>
          </a:prstGeom>
          <a:solidFill>
            <a:schemeClr val="lt1">
              <a:lumMod val="95000"/>
            </a:schemeClr>
          </a:solidFill>
          <a:ln w="3240">
            <a:solidFill>
              <a:schemeClr val="lt1">
                <a:lumMod val="75000"/>
              </a:schemeClr>
            </a:solidFill>
            <a:miter/>
          </a:ln>
        </p:spPr>
        <p:txBody>
          <a:bodyPr lIns="90000" tIns="914400" rIns="90000" bIns="45000" anchor="t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icon to add picture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84360" y="4876920"/>
            <a:ext cx="3886920" cy="129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dt" idx="28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29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65" name="PlaceHolder 6"/>
          <p:cNvSpPr>
            <a:spLocks noGrp="1"/>
          </p:cNvSpPr>
          <p:nvPr>
            <p:ph type="sldNum" idx="30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8D516E5-3DB7-4D85-828B-BF79619F808B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17880" y="1828800"/>
            <a:ext cx="9755640" cy="43430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dt" idx="1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2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9" name="PlaceHolder 5"/>
          <p:cNvSpPr>
            <a:spLocks noGrp="1"/>
          </p:cNvSpPr>
          <p:nvPr>
            <p:ph type="sldNum" idx="3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67B0632-5E5B-4F5E-B83C-8EA8A792E229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839080" y="685800"/>
            <a:ext cx="2134440" cy="54860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217880" y="685800"/>
            <a:ext cx="7417800" cy="54860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dt" idx="4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5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E555E58-F142-4D71-AF03-B22081C86629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17880" y="1828800"/>
            <a:ext cx="9755640" cy="434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dt" idx="7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8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19" name="PlaceHolder 5"/>
          <p:cNvSpPr>
            <a:spLocks noGrp="1"/>
          </p:cNvSpPr>
          <p:nvPr>
            <p:ph type="sldNum" idx="9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22D9B4F-18E5-4D87-BE6E-AB1A46258292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17880" y="3429000"/>
            <a:ext cx="9755640" cy="2361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13560" y="685800"/>
            <a:ext cx="78548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dt" idx="10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1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sldNum" idx="12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F6ED41-B00E-4B0F-9672-A248495BA5E7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33720" y="1828800"/>
            <a:ext cx="4709520" cy="434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64000" y="1828800"/>
            <a:ext cx="4709520" cy="434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dt" idx="13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ftr" idx="14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32" name="PlaceHolder 6"/>
          <p:cNvSpPr>
            <a:spLocks noGrp="1"/>
          </p:cNvSpPr>
          <p:nvPr>
            <p:ph type="sldNum" idx="15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EA551B2-57DE-415F-B45E-4AA4BA2CAE26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217880" y="1828800"/>
            <a:ext cx="470988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4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217880" y="2743200"/>
            <a:ext cx="4709880" cy="342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4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4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263640" y="1828800"/>
            <a:ext cx="470988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4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263640" y="2743200"/>
            <a:ext cx="4709880" cy="342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4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4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41" name="PlaceHolder 6"/>
          <p:cNvSpPr>
            <a:spLocks noGrp="1"/>
          </p:cNvSpPr>
          <p:nvPr>
            <p:ph type="dt" idx="16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ftr" idx="17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43" name="PlaceHolder 8"/>
          <p:cNvSpPr>
            <a:spLocks noGrp="1"/>
          </p:cNvSpPr>
          <p:nvPr>
            <p:ph type="sldNum" idx="18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DF793C6-6074-41FA-BEF0-7888E4E502A3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dt" idx="19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ftr" idx="20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sldNum" idx="21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8804BB5-E7D4-4F51-B88E-C824E879B5FD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dt" idx="22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ftr" idx="23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sldNum" idx="24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FCAE858-DBDF-44CB-B9AB-33B523406A83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4"/>
          <p:cNvSpPr/>
          <p:nvPr/>
        </p:nvSpPr>
        <p:spPr>
          <a:xfrm>
            <a:off x="701671" y="821382"/>
            <a:ext cx="10788657" cy="7002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ro-RO" sz="4400" b="1" spc="-1" dirty="0">
                <a:solidFill>
                  <a:schemeClr val="dk2"/>
                </a:solidFill>
                <a:latin typeface="Constantia"/>
              </a:rPr>
              <a:t>Agenția Penticostală de Misiune Externă</a:t>
            </a:r>
            <a:endParaRPr lang="es-E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n 2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EB25529A-AF9A-8D22-9045-140512FCE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5"/>
          <a:stretch/>
        </p:blipFill>
        <p:spPr>
          <a:xfrm>
            <a:off x="6095999" y="1697028"/>
            <a:ext cx="4419601" cy="22774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265F5B-9105-7FDE-6B24-73D782629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631" r="6205" b="16729"/>
          <a:stretch/>
        </p:blipFill>
        <p:spPr>
          <a:xfrm>
            <a:off x="1676401" y="1693171"/>
            <a:ext cx="4419600" cy="2281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2CA1B8-4B00-D758-970B-9E459544C990}"/>
              </a:ext>
            </a:extLst>
          </p:cNvPr>
          <p:cNvSpPr/>
          <p:nvPr/>
        </p:nvSpPr>
        <p:spPr>
          <a:xfrm>
            <a:off x="701671" y="4146003"/>
            <a:ext cx="10788657" cy="23992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APME a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luat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ființă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în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anul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2006, la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inițiativa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unui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grup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de p</a:t>
            </a:r>
            <a:r>
              <a:rPr lang="ro-RO" sz="2500" b="0" strike="noStrike" spc="-1" dirty="0">
                <a:solidFill>
                  <a:srgbClr val="000000"/>
                </a:solidFill>
                <a:latin typeface="Constantia"/>
              </a:rPr>
              <a:t>ă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stori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penticostali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români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preocupați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de</a:t>
            </a:r>
            <a:r>
              <a:rPr lang="ro-RO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evanghelizarea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lumii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. Din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anul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2017, APME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este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divizie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a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Cultului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Creștin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Penticostal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și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facilitează</a:t>
            </a:r>
            <a:r>
              <a:rPr lang="ro-RO" sz="2500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trimiterea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de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misionari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români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în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proiecte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transculturale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, cum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ar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fi: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evanghelizare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și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ucenicie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plantare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de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noi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biserici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educație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creștină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echipare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pentru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misiune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dezvoltarea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unor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proiecte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medicale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 și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Constantia"/>
              </a:rPr>
              <a:t>umanitare</a:t>
            </a:r>
            <a:r>
              <a:rPr lang="en-US" sz="2500" b="0" strike="noStrike" spc="-1" dirty="0">
                <a:solidFill>
                  <a:srgbClr val="000000"/>
                </a:solidFill>
                <a:latin typeface="Constantia"/>
              </a:rPr>
              <a:t>.</a:t>
            </a:r>
            <a:endParaRPr lang="es-ES" sz="2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DF8C017A-756B-D6F1-A614-F2AF7F8E6777}"/>
              </a:ext>
            </a:extLst>
          </p:cNvPr>
          <p:cNvSpPr/>
          <p:nvPr/>
        </p:nvSpPr>
        <p:spPr>
          <a:xfrm>
            <a:off x="701671" y="262121"/>
            <a:ext cx="2704251" cy="5340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ro-RO" sz="3200" b="0" strike="noStrike" spc="-1" dirty="0">
                <a:solidFill>
                  <a:schemeClr val="dk2"/>
                </a:solidFill>
                <a:latin typeface="Constantia"/>
              </a:rPr>
              <a:t>10 noiembrie</a:t>
            </a:r>
            <a:endParaRPr lang="es-E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3"/>
          <p:cNvSpPr/>
          <p:nvPr/>
        </p:nvSpPr>
        <p:spPr>
          <a:xfrm>
            <a:off x="400124" y="490460"/>
            <a:ext cx="8907161" cy="58770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2800" b="1" strike="noStrike" spc="-1" dirty="0">
                <a:solidFill>
                  <a:schemeClr val="dk2"/>
                </a:solidFill>
                <a:latin typeface="Constantia"/>
              </a:rPr>
              <a:t>Motive de </a:t>
            </a:r>
            <a:r>
              <a:rPr lang="en-GB" sz="2800" b="1" strike="noStrike" spc="-1" dirty="0" err="1">
                <a:solidFill>
                  <a:schemeClr val="dk2"/>
                </a:solidFill>
                <a:latin typeface="Constantia"/>
              </a:rPr>
              <a:t>rugăciune</a:t>
            </a:r>
            <a:r>
              <a:rPr lang="en-GB" sz="2800" b="1" strike="noStrike" spc="-1" dirty="0">
                <a:solidFill>
                  <a:schemeClr val="dk2"/>
                </a:solidFill>
                <a:latin typeface="Constantia"/>
              </a:rPr>
              <a:t>: </a:t>
            </a:r>
            <a:endParaRPr lang="es-E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Century Gothic"/>
              <a:buAutoNum type="arabicPeriod"/>
            </a:pP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Pentru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efortul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de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mobilizare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al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bisericilor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românești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la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misiune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externă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. </a:t>
            </a: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Century Gothic"/>
              <a:buAutoNum type="arabicPeriod"/>
            </a:pP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Pentru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trimiterea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și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susținerea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, în</a:t>
            </a: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parteneriat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cu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bisericile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locale, a cel</a:t>
            </a: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puțin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200 de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misionari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români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pe termen lung, în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următorul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deceniu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. </a:t>
            </a: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Century Gothic"/>
              <a:buAutoNum type="arabicPeriod"/>
            </a:pP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Pentru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protecția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misionarilor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români</a:t>
            </a:r>
            <a:r>
              <a:rPr lang="ro-RO" sz="2600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aflați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pe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câmpurile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de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misiune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. Mai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mult</a:t>
            </a:r>
            <a:r>
              <a:rPr lang="ro-RO" sz="2600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de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jumătate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dintre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ei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slujesc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în context</a:t>
            </a: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islamice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nefavorabile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. </a:t>
            </a: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Century Gothic"/>
              <a:buAutoNum type="arabicPeriod"/>
            </a:pP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Pentru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înțelepciune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și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călăuzire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divină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în</a:t>
            </a: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luarea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deciziilor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legate de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slujirea</a:t>
            </a:r>
            <a:r>
              <a:rPr lang="ro-RO" sz="2600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misionarilor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și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dezvoltării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agenției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în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anii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care vin.</a:t>
            </a:r>
            <a:endParaRPr lang="ro-RO" sz="2600" b="0" strike="noStrike" spc="-1" dirty="0">
              <a:solidFill>
                <a:schemeClr val="dk2"/>
              </a:solidFill>
              <a:latin typeface="Constantia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</a:pPr>
            <a:endParaRPr lang="es-ES" sz="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GB" sz="2800" b="1" strike="noStrike" spc="-1" dirty="0">
                <a:solidFill>
                  <a:schemeClr val="dk2"/>
                </a:solidFill>
                <a:latin typeface="Constantia"/>
              </a:rPr>
              <a:t>Motto: </a:t>
            </a:r>
            <a:endParaRPr lang="ro-RO" sz="2800" b="1" strike="noStrike" spc="-1" dirty="0">
              <a:solidFill>
                <a:schemeClr val="dk2"/>
              </a:solidFill>
              <a:latin typeface="Constantia"/>
            </a:endParaRPr>
          </a:p>
          <a:p>
            <a:pPr defTabSz="914400">
              <a:lnSpc>
                <a:spcPct val="100000"/>
              </a:lnSpc>
            </a:pP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Toată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Evanghelia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, la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toate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neamurile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, în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generația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600" b="0" strike="noStrike" spc="-1" dirty="0" err="1">
                <a:solidFill>
                  <a:schemeClr val="dk2"/>
                </a:solidFill>
                <a:latin typeface="Constantia"/>
              </a:rPr>
              <a:t>noastră</a:t>
            </a:r>
            <a:r>
              <a:rPr lang="en-GB" sz="2600" b="0" strike="noStrike" spc="-1" dirty="0">
                <a:solidFill>
                  <a:schemeClr val="dk2"/>
                </a:solidFill>
                <a:latin typeface="Constantia"/>
              </a:rPr>
              <a:t>!</a:t>
            </a:r>
            <a:endParaRPr lang="es-ES" sz="26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DC5DB7-46C4-5BDD-04FA-5027FB2D1490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D80E6BC7-7374-BD18-634C-27BF4BE84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r="39806"/>
          <a:stretch/>
        </p:blipFill>
        <p:spPr>
          <a:xfrm>
            <a:off x="9470571" y="1997249"/>
            <a:ext cx="2266875" cy="2863501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508</TotalTime>
  <Words>175</Words>
  <Application>Microsoft Office PowerPoint</Application>
  <PresentationFormat>Panorámica</PresentationFormat>
  <Paragraphs>11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2</vt:i4>
      </vt:variant>
    </vt:vector>
  </HeadingPairs>
  <TitlesOfParts>
    <vt:vector size="20" baseType="lpstr">
      <vt:lpstr>Aptos</vt:lpstr>
      <vt:lpstr>Arial</vt:lpstr>
      <vt:lpstr>Calibri</vt:lpstr>
      <vt:lpstr>Century Gothic</vt:lpstr>
      <vt:lpstr>Constantia</vt:lpstr>
      <vt:lpstr>Symbol</vt:lpstr>
      <vt:lpstr>Wingdings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APME</dc:creator>
  <dc:description/>
  <cp:lastModifiedBy>Davinia Georgiu</cp:lastModifiedBy>
  <cp:revision>53</cp:revision>
  <dcterms:created xsi:type="dcterms:W3CDTF">2019-05-08T05:40:17Z</dcterms:created>
  <dcterms:modified xsi:type="dcterms:W3CDTF">2024-09-23T18:18:22Z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4</vt:r8>
  </property>
</Properties>
</file>