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7ABC770F-B74D-45A6-8C0C-AD46CC7C24F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FED6D4AA-3CC2-4F9C-B97B-4E7136E02D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F03FCB-B068-4DB1-A521-980E8C0868C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B97B4A-0387-4FB3-8940-171FB1BB871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50F3F18-2BED-4EEA-9C8C-61684AF5C4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A3923DE-34F3-40E9-861E-285EC7E317E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D02F190-1BDE-47BF-8BD3-6BBE2F3FBF2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3FFA36F-5E4F-4D69-8BDB-9C48C6454E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390E243-1896-4815-9DB8-6EBB679781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D6403FC-59D4-499F-8CF6-8EE27F40AB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-4680" y="285840"/>
            <a:ext cx="12193200" cy="6381360"/>
          </a:xfrm>
          <a:custGeom>
            <a:avLst/>
            <a:gdLst>
              <a:gd name="textAreaLeft" fmla="*/ 0 w 12193200"/>
              <a:gd name="textAreaRight" fmla="*/ 12193560 w 12193200"/>
              <a:gd name="textAreaTop" fmla="*/ 0 h 6381360"/>
              <a:gd name="textAreaBottom" fmla="*/ 6381720 h 6381360"/>
            </a:gdLst>
            <a:ahLst/>
            <a:cxnLst/>
            <a:rect l="textAreaLeft" t="textAreaTop" r="textAreaRight" b="textAreaBottom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rotWithShape="0"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5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6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27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DF57BD-671C-4E56-B8B3-311816127BEE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solidFill>
            <a:schemeClr val="lt1">
              <a:lumMod val="95000"/>
            </a:schemeClr>
          </a:solidFill>
          <a:ln w="3240">
            <a:solidFill>
              <a:schemeClr val="lt1">
                <a:lumMod val="75000"/>
              </a:schemeClr>
            </a:solidFill>
            <a:miter/>
          </a:ln>
        </p:spPr>
        <p:txBody>
          <a:bodyPr lIns="90000" tIns="9144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28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9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0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E093D1C-08E2-4864-A76B-3F47FACC54B0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6A1340-A209-487E-A359-58A983C1BB8E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39080" y="685800"/>
            <a:ext cx="213444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7880" y="685800"/>
            <a:ext cx="741780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7EAD130-0446-45F9-A214-52E227F7B00D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91E686-5F22-4C09-BB6F-6B2F8E48A0F2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7880" y="3429000"/>
            <a:ext cx="9755640" cy="236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3560" y="685800"/>
            <a:ext cx="78548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EDBBA1-30C5-41CB-98A0-CE81B65BAA0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6400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dt" idx="13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4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5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4C690C5-2271-4F0F-9D87-7737C17D6862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1788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6364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6364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dt" idx="16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ftr" idx="17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3" name="PlaceHolder 8"/>
          <p:cNvSpPr>
            <a:spLocks noGrp="1"/>
          </p:cNvSpPr>
          <p:nvPr>
            <p:ph type="sldNum" idx="18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7045732-08D2-4551-B7C8-FC54071026A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9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20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sldNum" idx="21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ADF9CE-AC3C-42D8-88DC-B596EC108C7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22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 idx="23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24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CF8FDD-62AF-49AA-A839-6404C18ECAC1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jungle_boy/2200914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"/>
          <p:cNvSpPr/>
          <p:nvPr/>
        </p:nvSpPr>
        <p:spPr>
          <a:xfrm>
            <a:off x="423331" y="492888"/>
            <a:ext cx="9285120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o-RO" sz="3200" spc="-1" dirty="0">
                <a:solidFill>
                  <a:schemeClr val="dk2"/>
                </a:solidFill>
                <a:latin typeface="Constantia"/>
              </a:rPr>
              <a:t>03 noiembrie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ro-RO" sz="4000" b="1" spc="-1" dirty="0">
                <a:solidFill>
                  <a:schemeClr val="dk2"/>
                </a:solidFill>
                <a:latin typeface="Constantia"/>
              </a:rPr>
              <a:t>Amos</a:t>
            </a:r>
            <a:r>
              <a:rPr lang="ro-RO" sz="4000" b="1" strike="noStrike" spc="-1" dirty="0">
                <a:solidFill>
                  <a:schemeClr val="dk2"/>
                </a:solidFill>
                <a:latin typeface="Constantia"/>
              </a:rPr>
              <a:t> &amp; </a:t>
            </a:r>
            <a:r>
              <a:rPr lang="ro-RO" sz="4000" b="1" spc="-1" dirty="0" err="1">
                <a:solidFill>
                  <a:schemeClr val="dk2"/>
                </a:solidFill>
                <a:latin typeface="Constantia"/>
              </a:rPr>
              <a:t>Thea</a:t>
            </a:r>
            <a:r>
              <a:rPr lang="ro-RO" sz="4000" b="1" strike="noStrike" spc="-1" dirty="0">
                <a:solidFill>
                  <a:schemeClr val="dk2"/>
                </a:solidFill>
                <a:latin typeface="Constantia"/>
              </a:rPr>
              <a:t>*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5480871" y="1605989"/>
            <a:ext cx="6371373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Împreună cu </a:t>
            </a:r>
            <a:r>
              <a:rPr lang="ro-RO" sz="2600" b="1" spc="-1" dirty="0">
                <a:solidFill>
                  <a:schemeClr val="dk2"/>
                </a:solidFill>
                <a:latin typeface="Constantia"/>
              </a:rPr>
              <a:t>copiii</a:t>
            </a:r>
            <a:endParaRPr lang="ro-RO" sz="2600" b="1" strike="noStrike" spc="-1" dirty="0">
              <a:solidFill>
                <a:schemeClr val="dk2"/>
              </a:solidFill>
              <a:latin typeface="Constantia"/>
            </a:endParaRPr>
          </a:p>
          <a:p>
            <a:pPr algn="just" defTabSz="914400">
              <a:lnSpc>
                <a:spcPct val="100000"/>
              </a:lnSpc>
            </a:pP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Slujesc 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într-o țară din Asia de Sud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-Est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Trimiși de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Biserica Baptistă </a:t>
            </a:r>
            <a:r>
              <a:rPr lang="ro-RO" sz="2600" b="0" i="1" strike="noStrike" spc="-1" dirty="0">
                <a:solidFill>
                  <a:schemeClr val="dk2"/>
                </a:solidFill>
                <a:latin typeface="Constantia"/>
              </a:rPr>
              <a:t>Teofania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din Cluj-Napoca și Biserica Penticostală </a:t>
            </a:r>
            <a:r>
              <a:rPr lang="ro-RO" sz="2600" b="0" i="1" strike="noStrike" spc="-1" dirty="0">
                <a:solidFill>
                  <a:schemeClr val="dk2"/>
                </a:solidFill>
                <a:latin typeface="Constantia"/>
              </a:rPr>
              <a:t>Vestea Bună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din Oradea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Începând din 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2017</a:t>
            </a:r>
          </a:p>
          <a:p>
            <a:pPr algn="just" defTabSz="914400">
              <a:lnSpc>
                <a:spcPct val="100000"/>
              </a:lnSpc>
            </a:pPr>
            <a:endParaRPr lang="es-ES" sz="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Se implică în: 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Mobilizarea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bisericii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locale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br>
              <a:rPr lang="ro-RO" sz="2600" b="0" strike="noStrike" spc="-1" dirty="0">
                <a:solidFill>
                  <a:schemeClr val="dk2"/>
                </a:solidFill>
                <a:latin typeface="Constantia"/>
              </a:rPr>
            </a:b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prin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cursurile Simply Mobilizing</a:t>
            </a:r>
          </a:p>
          <a:p>
            <a:pPr marL="343080" indent="-3430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600" b="0" strike="noStrike" spc="-1" dirty="0">
                <a:solidFill>
                  <a:schemeClr val="dk2"/>
                </a:solidFill>
                <a:latin typeface="Constantia"/>
              </a:rPr>
              <a:t>Ucenicizare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n 2" descr="Imagen que contiene exterior, hombre, joven, nieve&#10;&#10;Descripción generada automáticamente">
            <a:extLst>
              <a:ext uri="{FF2B5EF4-FFF2-40B4-BE49-F238E27FC236}">
                <a16:creationId xmlns:a16="http://schemas.microsoft.com/office/drawing/2014/main" id="{430BCF7F-C6B8-329C-171B-307AD421A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6" y="1890520"/>
            <a:ext cx="5003535" cy="364602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"/>
          <p:cNvSpPr/>
          <p:nvPr/>
        </p:nvSpPr>
        <p:spPr>
          <a:xfrm>
            <a:off x="162832" y="257647"/>
            <a:ext cx="8380454" cy="64926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 dirty="0">
                <a:solidFill>
                  <a:schemeClr val="dk2"/>
                </a:solidFill>
                <a:latin typeface="Constantia"/>
              </a:rPr>
              <a:t>Motive de </a:t>
            </a:r>
            <a:r>
              <a:rPr lang="en-GB" sz="2400" b="1" strike="noStrike" spc="-1" dirty="0" err="1">
                <a:solidFill>
                  <a:schemeClr val="dk2"/>
                </a:solidFill>
                <a:latin typeface="Constantia"/>
              </a:rPr>
              <a:t>rugăciune</a:t>
            </a:r>
            <a:r>
              <a:rPr lang="en-GB" sz="2400" b="1" strike="noStrike" spc="-1" dirty="0">
                <a:solidFill>
                  <a:schemeClr val="dk2"/>
                </a:solidFill>
                <a:latin typeface="Constantia"/>
              </a:rPr>
              <a:t>: </a:t>
            </a: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s-ES" sz="7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un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grup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etnic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neatins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Evanghelie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care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trăiește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în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întunericul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religiei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budist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tibetane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Dumnezeu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a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adus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două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persoane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la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cunoașterea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Lui, care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suferă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persecuție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din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parte</a:t>
            </a:r>
            <a:r>
              <a:rPr lang="ro-RO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familiilor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ne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rugăm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întărirea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credinței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lor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viitorul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lor;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asemenea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familiile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lor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oameni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din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grupul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lor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etnic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ca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ajungă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-L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cunoască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pe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Isus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lucrarea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mobilizare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a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Bisericii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-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înțelepciune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o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echipă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mai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mare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oameni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maturi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responsabili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gata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mai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departe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ceea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au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primit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creșterea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Bisericii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locale în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maturitate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învățătură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trăire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curată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biblică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familia lor: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călăuzirea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Duhului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Sfânt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în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toate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aspectele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vieții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personale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lucrării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slujire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direcții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clare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resurse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necesare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protecție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spirituală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fizică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</a:t>
            </a:r>
            <a:endParaRPr lang="es-ES" sz="21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ro-RO" sz="400" b="1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</a:pPr>
            <a:r>
              <a:rPr lang="en-GB" sz="2400" b="1" strike="noStrike" spc="-1" dirty="0">
                <a:solidFill>
                  <a:schemeClr val="dk2"/>
                </a:solidFill>
                <a:latin typeface="Constantia"/>
              </a:rPr>
              <a:t>Motto: </a:t>
            </a:r>
            <a:endParaRPr lang="ro-RO" sz="2400" b="1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</a:pP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Vrednic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ești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Tu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iei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cartea și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să-i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rupi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pecețile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căci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ai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fost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înjunghiat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ai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răscumpărat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Dumnezeu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cu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sângele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Tău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</a:t>
            </a:r>
            <a:r>
              <a:rPr lang="ro-RO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oameni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din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orice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seminție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orice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limbă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, din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orice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norod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și de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orice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GB" sz="2100" b="0" strike="noStrike" spc="-1" dirty="0" err="1">
                <a:solidFill>
                  <a:schemeClr val="dk2"/>
                </a:solidFill>
                <a:latin typeface="Constantia"/>
              </a:rPr>
              <a:t>neam</a:t>
            </a:r>
            <a:r>
              <a:rPr lang="en-GB" sz="21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r>
              <a:rPr lang="en-GB" sz="2100" b="1" strike="noStrike" spc="-1" dirty="0" err="1">
                <a:solidFill>
                  <a:schemeClr val="dk2"/>
                </a:solidFill>
                <a:latin typeface="Constantia"/>
              </a:rPr>
              <a:t>Apocalipsa</a:t>
            </a:r>
            <a:r>
              <a:rPr lang="en-GB" sz="2100" b="1" strike="noStrike" spc="-1" dirty="0">
                <a:solidFill>
                  <a:schemeClr val="dk2"/>
                </a:solidFill>
                <a:latin typeface="Constantia"/>
              </a:rPr>
              <a:t> 5:9</a:t>
            </a:r>
            <a:endParaRPr lang="es-ES" sz="21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Picture 4"/>
          <p:cNvPicPr/>
          <p:nvPr/>
        </p:nvPicPr>
        <p:blipFill>
          <a:blip r:embed="rId2"/>
          <a:stretch/>
        </p:blipFill>
        <p:spPr>
          <a:xfrm>
            <a:off x="8543286" y="1421815"/>
            <a:ext cx="4345258" cy="3384801"/>
          </a:xfrm>
          <a:prstGeom prst="rect">
            <a:avLst/>
          </a:prstGeom>
          <a:ln w="0">
            <a:noFill/>
          </a:ln>
        </p:spPr>
      </p:pic>
      <p:sp>
        <p:nvSpPr>
          <p:cNvPr id="71" name="TextBox 5"/>
          <p:cNvSpPr/>
          <p:nvPr/>
        </p:nvSpPr>
        <p:spPr>
          <a:xfrm>
            <a:off x="8829128" y="4806616"/>
            <a:ext cx="32000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000" b="1" strike="noStrike" spc="-1" dirty="0">
                <a:solidFill>
                  <a:schemeClr val="dk2"/>
                </a:solidFill>
                <a:latin typeface="Constantia"/>
              </a:rPr>
              <a:t>Asia de Sud-Est</a:t>
            </a:r>
            <a:endParaRPr lang="es-E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"/>
          <p:cNvSpPr/>
          <p:nvPr/>
        </p:nvSpPr>
        <p:spPr>
          <a:xfrm>
            <a:off x="2550240" y="504720"/>
            <a:ext cx="7091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o-RO" sz="3600" b="0" strike="noStrike" spc="-1" dirty="0">
                <a:solidFill>
                  <a:schemeClr val="dk2"/>
                </a:solidFill>
                <a:latin typeface="Constantia"/>
              </a:rPr>
              <a:t>Biserica persecutată</a:t>
            </a:r>
          </a:p>
          <a:p>
            <a:pPr algn="ctr" defTabSz="914400"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dk2"/>
                </a:solidFill>
                <a:latin typeface="Constantia"/>
              </a:rPr>
              <a:t>M</a:t>
            </a:r>
            <a:r>
              <a:rPr lang="ro-RO" sz="3600" b="1" spc="-1" dirty="0">
                <a:solidFill>
                  <a:schemeClr val="dk2"/>
                </a:solidFill>
                <a:latin typeface="Constantia"/>
              </a:rPr>
              <a:t>AROC</a:t>
            </a:r>
            <a:endParaRPr lang="es-E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TextBox 4"/>
          <p:cNvSpPr/>
          <p:nvPr/>
        </p:nvSpPr>
        <p:spPr>
          <a:xfrm>
            <a:off x="4130319" y="2347021"/>
            <a:ext cx="3931606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dk2"/>
                </a:solidFill>
                <a:latin typeface="Constantia"/>
              </a:rPr>
              <a:t>Populație: </a:t>
            </a:r>
            <a:r>
              <a:rPr lang="it-IT" sz="2400" b="0" strike="noStrike" spc="-1" dirty="0">
                <a:solidFill>
                  <a:schemeClr val="dk2"/>
                </a:solidFill>
                <a:latin typeface="Constantia"/>
              </a:rPr>
              <a:t>37,8 milioane</a:t>
            </a:r>
            <a:endParaRPr lang="ro-RO" sz="2400" b="0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dk2"/>
                </a:solidFill>
                <a:latin typeface="Constantia"/>
              </a:rPr>
              <a:t>Religii: </a:t>
            </a:r>
            <a:r>
              <a:rPr lang="it-IT" sz="2400" strike="noStrike" spc="-1" dirty="0">
                <a:solidFill>
                  <a:schemeClr val="dk2"/>
                </a:solidFill>
                <a:latin typeface="Constantia"/>
              </a:rPr>
              <a:t> musulmani 99,7%</a:t>
            </a:r>
            <a:endParaRPr lang="ro-RO" sz="2400" strike="noStrike" spc="-1" dirty="0">
              <a:solidFill>
                <a:schemeClr val="dk2"/>
              </a:solidFill>
              <a:latin typeface="Constantia"/>
            </a:endParaRPr>
          </a:p>
          <a:p>
            <a:pPr defTabSz="914400">
              <a:lnSpc>
                <a:spcPct val="100000"/>
              </a:lnSpc>
            </a:pPr>
            <a:r>
              <a:rPr lang="ro-RO" sz="2400" spc="-1" dirty="0">
                <a:solidFill>
                  <a:schemeClr val="dk2"/>
                </a:solidFill>
                <a:latin typeface="Constantia"/>
              </a:rPr>
              <a:t>              </a:t>
            </a:r>
            <a:r>
              <a:rPr lang="it-IT" sz="2400" strike="noStrike" spc="-1" dirty="0">
                <a:solidFill>
                  <a:schemeClr val="dk2"/>
                </a:solidFill>
                <a:latin typeface="Constantia"/>
              </a:rPr>
              <a:t> creștini 0,1%</a:t>
            </a:r>
            <a:endParaRPr lang="es-ES" sz="24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TextBox 5"/>
          <p:cNvSpPr/>
          <p:nvPr/>
        </p:nvSpPr>
        <p:spPr>
          <a:xfrm>
            <a:off x="783180" y="4419186"/>
            <a:ext cx="10625400" cy="2214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În Maroc,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creștinii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riscă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fie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arestați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și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amendați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doar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pentru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dețin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o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Biblie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sau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pentru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vorbesc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despre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credința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lor.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Cei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care se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convertesc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la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creștinism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pot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pierde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custodia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propriilor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copii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. </a:t>
            </a:r>
            <a:endParaRPr lang="ro-RO" sz="2300" b="0" strike="noStrike" spc="-1" dirty="0">
              <a:solidFill>
                <a:srgbClr val="000000"/>
              </a:solidFill>
              <a:latin typeface="Constantia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La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locul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de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muncă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creștinii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sunt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discriminați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,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iar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pentru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cei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mai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mulți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este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foarte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dificil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se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angajeze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.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Presiunea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din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partea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familiilor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și a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societății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îi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forțează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pe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unii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creștini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se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izoleze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sau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</a:t>
            </a:r>
            <a:r>
              <a:rPr lang="en-US" sz="2300" b="0" strike="noStrike" spc="-1" dirty="0" err="1">
                <a:solidFill>
                  <a:srgbClr val="000000"/>
                </a:solidFill>
                <a:latin typeface="Constantia"/>
              </a:rPr>
              <a:t>să</a:t>
            </a:r>
            <a:r>
              <a:rPr lang="en-US" sz="2300" b="0" strike="noStrike" spc="-1" dirty="0">
                <a:solidFill>
                  <a:srgbClr val="000000"/>
                </a:solidFill>
                <a:latin typeface="Constantia"/>
              </a:rPr>
              <a:t> se mute.</a:t>
            </a:r>
            <a:endParaRPr lang="es-ES" sz="2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6AA4D932-AB4E-5AC5-8E9A-C83739693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92" y="1855934"/>
            <a:ext cx="3431881" cy="2288367"/>
          </a:xfrm>
          <a:prstGeom prst="rect">
            <a:avLst/>
          </a:prstGeom>
        </p:spPr>
      </p:pic>
      <p:pic>
        <p:nvPicPr>
          <p:cNvPr id="5" name="Imagen 4" descr="Un grupo de personas caminando hacia un edificio&#10;&#10;Descripción generada automáticamente">
            <a:extLst>
              <a:ext uri="{FF2B5EF4-FFF2-40B4-BE49-F238E27FC236}">
                <a16:creationId xmlns:a16="http://schemas.microsoft.com/office/drawing/2014/main" id="{1439B4F4-0CAF-6664-21F5-9B80A98A1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327" y="1855933"/>
            <a:ext cx="3431881" cy="228836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4"/>
          <p:cNvSpPr/>
          <p:nvPr/>
        </p:nvSpPr>
        <p:spPr>
          <a:xfrm>
            <a:off x="393316" y="1913040"/>
            <a:ext cx="683339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2800" b="1" strike="noStrike" spc="-1" dirty="0">
                <a:solidFill>
                  <a:schemeClr val="dk2"/>
                </a:solidFill>
                <a:latin typeface="Constantia"/>
              </a:rPr>
              <a:t>Motive de </a:t>
            </a:r>
            <a:r>
              <a:rPr lang="pt-BR" sz="2800" b="1" strike="noStrike" spc="-1" dirty="0" err="1">
                <a:solidFill>
                  <a:schemeClr val="dk2"/>
                </a:solidFill>
                <a:latin typeface="Constantia"/>
              </a:rPr>
              <a:t>rug</a:t>
            </a:r>
            <a:r>
              <a:rPr lang="ro-RO" sz="2800" b="1" strike="noStrike" spc="-1" dirty="0" err="1">
                <a:solidFill>
                  <a:schemeClr val="dk2"/>
                </a:solidFill>
                <a:latin typeface="Constantia"/>
              </a:rPr>
              <a:t>ăciune</a:t>
            </a:r>
            <a:r>
              <a:rPr lang="pt-BR" sz="2800" b="1" strike="noStrike" spc="-1" dirty="0">
                <a:solidFill>
                  <a:schemeClr val="dk2"/>
                </a:solidFill>
                <a:latin typeface="Constantia"/>
              </a:rPr>
              <a:t>: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es-E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ne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rugăm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marocanii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aibă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acces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la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Biblie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.</a:t>
            </a:r>
          </a:p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ne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rugăm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pentru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unitatea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creșterea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spirituală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a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bisericilor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din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Maroc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.</a:t>
            </a:r>
          </a:p>
          <a:p>
            <a:pPr marL="457200" indent="-45720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ne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rugăm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Domnul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le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dea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curaj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creștinilor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să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-și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împărtășească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credința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cu</a:t>
            </a:r>
            <a:r>
              <a:rPr lang="ro-RO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familia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prietenii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pt-BR" sz="2800" b="0" strike="noStrike" spc="-1" dirty="0" err="1">
                <a:solidFill>
                  <a:schemeClr val="dk2"/>
                </a:solidFill>
                <a:latin typeface="Constantia"/>
              </a:rPr>
              <a:t>lor</a:t>
            </a:r>
            <a:r>
              <a:rPr lang="pt-BR" sz="28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D50728B-9783-BE7F-37F7-04F48ACF8DA6}"/>
              </a:ext>
            </a:extLst>
          </p:cNvPr>
          <p:cNvSpPr/>
          <p:nvPr/>
        </p:nvSpPr>
        <p:spPr>
          <a:xfrm>
            <a:off x="2550240" y="504720"/>
            <a:ext cx="7091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o-RO" sz="3600" b="0" strike="noStrike" spc="-1" dirty="0">
                <a:solidFill>
                  <a:schemeClr val="dk2"/>
                </a:solidFill>
                <a:latin typeface="Constantia"/>
              </a:rPr>
              <a:t>Biserica persecutată</a:t>
            </a:r>
          </a:p>
          <a:p>
            <a:pPr algn="ctr" defTabSz="914400"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dk2"/>
                </a:solidFill>
                <a:latin typeface="Constantia"/>
              </a:rPr>
              <a:t>M</a:t>
            </a:r>
            <a:r>
              <a:rPr lang="ro-RO" sz="3600" b="1" spc="-1" dirty="0">
                <a:solidFill>
                  <a:schemeClr val="dk2"/>
                </a:solidFill>
                <a:latin typeface="Constantia"/>
              </a:rPr>
              <a:t>AROC</a:t>
            </a:r>
            <a:endParaRPr lang="es-E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C17552B8-76B4-D324-D018-DF1B78BEC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91" y="2807292"/>
            <a:ext cx="3653058" cy="2435847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213</TotalTime>
  <Words>382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Symbol</vt:lpstr>
      <vt:lpstr>Wingdings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APME</dc:creator>
  <dc:description/>
  <cp:lastModifiedBy>Betina Serban</cp:lastModifiedBy>
  <cp:revision>52</cp:revision>
  <dcterms:created xsi:type="dcterms:W3CDTF">2019-05-08T05:40:17Z</dcterms:created>
  <dcterms:modified xsi:type="dcterms:W3CDTF">2024-10-30T11:46:14Z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</vt:r8>
  </property>
</Properties>
</file>